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2"/>
  </p:notesMasterIdLst>
  <p:sldIdLst>
    <p:sldId id="294" r:id="rId2"/>
    <p:sldId id="303" r:id="rId3"/>
    <p:sldId id="306" r:id="rId4"/>
    <p:sldId id="307" r:id="rId5"/>
    <p:sldId id="295" r:id="rId6"/>
    <p:sldId id="286" r:id="rId7"/>
    <p:sldId id="292" r:id="rId8"/>
    <p:sldId id="296" r:id="rId9"/>
    <p:sldId id="305" r:id="rId10"/>
    <p:sldId id="267" r:id="rId11"/>
    <p:sldId id="304" r:id="rId12"/>
    <p:sldId id="290" r:id="rId13"/>
    <p:sldId id="298" r:id="rId14"/>
    <p:sldId id="311" r:id="rId15"/>
    <p:sldId id="300" r:id="rId16"/>
    <p:sldId id="309" r:id="rId17"/>
    <p:sldId id="310" r:id="rId18"/>
    <p:sldId id="312" r:id="rId19"/>
    <p:sldId id="287"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3" autoAdjust="0"/>
    <p:restoredTop sz="88126" autoAdjust="0"/>
  </p:normalViewPr>
  <p:slideViewPr>
    <p:cSldViewPr snapToGrid="0">
      <p:cViewPr varScale="1">
        <p:scale>
          <a:sx n="75" d="100"/>
          <a:sy n="75" d="100"/>
        </p:scale>
        <p:origin x="984" y="6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varScale="1">
      <p:scale>
        <a:sx n="1" d="1"/>
        <a:sy n="1" d="1"/>
      </p:scale>
      <p:origin x="0" y="-3276"/>
    </p:cViewPr>
  </p:sorterViewPr>
  <p:notesViewPr>
    <p:cSldViewPr snapToGrid="0">
      <p:cViewPr varScale="1">
        <p:scale>
          <a:sx n="67" d="100"/>
          <a:sy n="67"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F261F-8971-4FC5-AE37-D55FCE52CDE8}" type="datetimeFigureOut">
              <a:rPr lang="en-GB" smtClean="0"/>
              <a:t>20/04/2016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82607-1483-4CEA-A1A7-F7283E925A20}" type="slidenum">
              <a:rPr lang="en-GB" smtClean="0"/>
              <a:t>‹#›</a:t>
            </a:fld>
            <a:endParaRPr lang="en-GB"/>
          </a:p>
        </p:txBody>
      </p:sp>
    </p:spTree>
    <p:extLst>
      <p:ext uri="{BB962C8B-B14F-4D97-AF65-F5344CB8AC3E}">
        <p14:creationId xmlns:p14="http://schemas.microsoft.com/office/powerpoint/2010/main" val="361918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talk today about the Microsoft Band which is a consumer</a:t>
            </a:r>
            <a:r>
              <a:rPr lang="en-GB" baseline="0" dirty="0"/>
              <a:t> wearable optimised for health and fitness. It is jam-packed with sensors and we are going to talk around a project that we have developed which demonstrates how to manage real-time data coming from those sensors. We’ll show data capture, ingestion to the cloud, how to transform and analyse and how to publish the data to various client apps. </a:t>
            </a:r>
            <a:r>
              <a:rPr lang="en-GB" dirty="0"/>
              <a:t> </a:t>
            </a:r>
          </a:p>
        </p:txBody>
      </p:sp>
      <p:sp>
        <p:nvSpPr>
          <p:cNvPr id="4" name="Slide Number Placeholder 3"/>
          <p:cNvSpPr>
            <a:spLocks noGrp="1"/>
          </p:cNvSpPr>
          <p:nvPr>
            <p:ph type="sldNum" sz="quarter" idx="10"/>
          </p:nvPr>
        </p:nvSpPr>
        <p:spPr/>
        <p:txBody>
          <a:bodyPr/>
          <a:lstStyle/>
          <a:p>
            <a:fld id="{FDB82607-1483-4CEA-A1A7-F7283E925A20}" type="slidenum">
              <a:rPr lang="en-GB" smtClean="0"/>
              <a:t>1</a:t>
            </a:fld>
            <a:endParaRPr lang="en-GB"/>
          </a:p>
        </p:txBody>
      </p:sp>
    </p:spTree>
    <p:extLst>
      <p:ext uri="{BB962C8B-B14F-4D97-AF65-F5344CB8AC3E}">
        <p14:creationId xmlns:p14="http://schemas.microsoft.com/office/powerpoint/2010/main" val="319281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Currently only the</a:t>
            </a:r>
            <a:r>
              <a:rPr lang="en-GB" baseline="0" dirty="0"/>
              <a:t> heart rate data requires consent.</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10</a:t>
            </a:fld>
            <a:endParaRPr lang="en-GB"/>
          </a:p>
        </p:txBody>
      </p:sp>
    </p:spTree>
    <p:extLst>
      <p:ext uri="{BB962C8B-B14F-4D97-AF65-F5344CB8AC3E}">
        <p14:creationId xmlns:p14="http://schemas.microsoft.com/office/powerpoint/2010/main" val="315086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4/20/2016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6749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a:t>
            </a:r>
            <a:r>
              <a:rPr lang="en-GB" baseline="0" dirty="0"/>
              <a:t> Windows app we spoke about earlier and alongside it is a web app </a:t>
            </a:r>
            <a:r>
              <a:rPr lang="en-GB" baseline="0"/>
              <a:t>which will receive notifications</a:t>
            </a:r>
          </a:p>
          <a:p>
            <a:r>
              <a:rPr lang="en-GB" baseline="0"/>
              <a:t>I</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20</a:t>
            </a:fld>
            <a:endParaRPr lang="en-GB"/>
          </a:p>
        </p:txBody>
      </p:sp>
    </p:spTree>
    <p:extLst>
      <p:ext uri="{BB962C8B-B14F-4D97-AF65-F5344CB8AC3E}">
        <p14:creationId xmlns:p14="http://schemas.microsoft.com/office/powerpoint/2010/main" val="166511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called the project </a:t>
            </a:r>
            <a:r>
              <a:rPr lang="en-GB" b="1" dirty="0"/>
              <a:t>Band on the Run </a:t>
            </a:r>
            <a:r>
              <a:rPr lang="en-GB" b="0" dirty="0"/>
              <a:t>–</a:t>
            </a:r>
            <a:r>
              <a:rPr lang="en-GB" b="0" baseline="0" dirty="0"/>
              <a:t> we don’t expect there to be any copyright issues with that </a:t>
            </a:r>
            <a:r>
              <a:rPr lang="en-GB" b="0" baseline="0" dirty="0">
                <a:sym typeface="Wingdings" panose="05000000000000000000" pitchFamily="2" charset="2"/>
              </a:rPr>
              <a:t></a:t>
            </a:r>
          </a:p>
          <a:p>
            <a:r>
              <a:rPr lang="en-GB" b="0" baseline="0" dirty="0">
                <a:sym typeface="Wingdings" panose="05000000000000000000" pitchFamily="2" charset="2"/>
              </a:rPr>
              <a:t>The project can be summarised with this data journey;</a:t>
            </a:r>
          </a:p>
          <a:p>
            <a:r>
              <a:rPr lang="en-GB" b="0" baseline="0" dirty="0">
                <a:sym typeface="Wingdings" panose="05000000000000000000" pitchFamily="2" charset="2"/>
              </a:rPr>
              <a:t>Starting from the heart as blood is pumped through capillaries close to the skin, the changes in skin tone are detected by the optical heart rate sensor which is here on </a:t>
            </a:r>
            <a:r>
              <a:rPr lang="en-GB" b="0" baseline="0">
                <a:sym typeface="Wingdings" panose="05000000000000000000" pitchFamily="2" charset="2"/>
              </a:rPr>
              <a:t>the band</a:t>
            </a:r>
            <a:endParaRPr lang="en-GB" b="0" dirty="0"/>
          </a:p>
        </p:txBody>
      </p:sp>
      <p:sp>
        <p:nvSpPr>
          <p:cNvPr id="4" name="Slide Number Placeholder 3"/>
          <p:cNvSpPr>
            <a:spLocks noGrp="1"/>
          </p:cNvSpPr>
          <p:nvPr>
            <p:ph type="sldNum" sz="quarter" idx="10"/>
          </p:nvPr>
        </p:nvSpPr>
        <p:spPr/>
        <p:txBody>
          <a:bodyPr/>
          <a:lstStyle/>
          <a:p>
            <a:fld id="{FDB82607-1483-4CEA-A1A7-F7283E925A20}" type="slidenum">
              <a:rPr lang="en-GB" smtClean="0"/>
              <a:t>2</a:t>
            </a:fld>
            <a:endParaRPr lang="en-GB"/>
          </a:p>
        </p:txBody>
      </p:sp>
    </p:spTree>
    <p:extLst>
      <p:ext uri="{BB962C8B-B14F-4D97-AF65-F5344CB8AC3E}">
        <p14:creationId xmlns:p14="http://schemas.microsoft.com/office/powerpoint/2010/main" val="355720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Materials – stainless steel</a:t>
            </a:r>
            <a:r>
              <a:rPr lang="en-US" baseline="0" dirty="0"/>
              <a:t> casing, buttons &amp; clasp give it most premium look &amp; feel; We feature higher-end materials with this product</a:t>
            </a:r>
          </a:p>
          <a:p>
            <a:pPr marL="171450" indent="-171450">
              <a:buFontTx/>
              <a:buChar char="-"/>
            </a:pPr>
            <a:r>
              <a:rPr lang="en-US" baseline="0" dirty="0"/>
              <a:t>Clasp – enhanced version of our v1 clasp; looks more refined and from a functionality point of view, it help us to fit 90% of the populations wrists with the sliding technology</a:t>
            </a:r>
          </a:p>
          <a:p>
            <a:pPr marL="171450" indent="-171450">
              <a:buFontTx/>
              <a:buChar char="-"/>
            </a:pPr>
            <a:r>
              <a:rPr lang="en-US" baseline="0" dirty="0"/>
              <a:t>Microsoft Band is a small device packed with 11 sensors all placed strategically to balance the weight of the device and allow for the most comfortable fit &amp; accuracy of read</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6736C7-D149-4A73-AFFD-ACA626708F0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503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sensor</a:t>
            </a:r>
            <a:r>
              <a:rPr lang="en-US" baseline="0" dirty="0"/>
              <a:t> descriptions</a:t>
            </a:r>
          </a:p>
          <a:p>
            <a:r>
              <a:rPr lang="en-US" baseline="0" dirty="0"/>
              <a:t>Missing one sensor – skin temp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8291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Onto the band:</a:t>
            </a:r>
          </a:p>
          <a:p>
            <a:r>
              <a:rPr lang="en-GB" dirty="0"/>
              <a:t>It is designed to be worn 24hrs a day and is optimised around battery usage – battery will last up to 48 hrs depending on usage. It can provide calendar, email notifications, you can use it with Cortana Microsoft’s digital assistant.</a:t>
            </a:r>
            <a:r>
              <a:rPr lang="en-GB" baseline="0" dirty="0"/>
              <a:t> And it has various activity modes; running, sleeping, free exercise and a few others. There are two main paths for data to flow from the band:</a:t>
            </a:r>
          </a:p>
        </p:txBody>
      </p:sp>
      <p:sp>
        <p:nvSpPr>
          <p:cNvPr id="4" name="Slide Number Placeholder 3"/>
          <p:cNvSpPr>
            <a:spLocks noGrp="1"/>
          </p:cNvSpPr>
          <p:nvPr>
            <p:ph type="sldNum" sz="quarter" idx="10"/>
          </p:nvPr>
        </p:nvSpPr>
        <p:spPr/>
        <p:txBody>
          <a:bodyPr/>
          <a:lstStyle/>
          <a:p>
            <a:fld id="{FDB82607-1483-4CEA-A1A7-F7283E925A20}" type="slidenum">
              <a:rPr lang="en-GB" smtClean="0"/>
              <a:t>5</a:t>
            </a:fld>
            <a:endParaRPr lang="en-GB"/>
          </a:p>
        </p:txBody>
      </p:sp>
    </p:spTree>
    <p:extLst>
      <p:ext uri="{BB962C8B-B14F-4D97-AF65-F5344CB8AC3E}">
        <p14:creationId xmlns:p14="http://schemas.microsoft.com/office/powerpoint/2010/main" val="417698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first is the main consumer mode where, for example, if you go for a run you would put the band into run mode which sets up the right sensors and reading frequency for that particular activity, so in the case of running turns on GPS sensor and records heart rate. You would then run and the data is stored in the memory on the band (note that you don’t need to take your phone with you). </a:t>
            </a:r>
            <a:r>
              <a:rPr lang="en-GB" baseline="0"/>
              <a:t>When you are back in range of the phone the data will be synced to the phone and then posted up to the cloud.</a:t>
            </a:r>
            <a:r>
              <a:rPr lang="en-GB"/>
              <a:t> </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6</a:t>
            </a:fld>
            <a:endParaRPr lang="en-GB"/>
          </a:p>
        </p:txBody>
      </p:sp>
    </p:spTree>
    <p:extLst>
      <p:ext uri="{BB962C8B-B14F-4D97-AF65-F5344CB8AC3E}">
        <p14:creationId xmlns:p14="http://schemas.microsoft.com/office/powerpoint/2010/main" val="404303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Troubleshoot sync issues http://www.microsoft.com/microsoft-band/en-us/support/phone-app/troubleshoot-Bluetooth </a:t>
            </a:r>
          </a:p>
          <a:p>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7</a:t>
            </a:fld>
            <a:endParaRPr lang="en-GB"/>
          </a:p>
        </p:txBody>
      </p:sp>
    </p:spTree>
    <p:extLst>
      <p:ext uri="{BB962C8B-B14F-4D97-AF65-F5344CB8AC3E}">
        <p14:creationId xmlns:p14="http://schemas.microsoft.com/office/powerpoint/2010/main" val="387180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Band SDK is available</a:t>
            </a:r>
            <a:r>
              <a:rPr lang="en-GB" baseline="0" dirty="0"/>
              <a:t> for creation of IOS, Android and Windows and it provides three main functions:</a:t>
            </a:r>
          </a:p>
          <a:p>
            <a:r>
              <a:rPr lang="en-GB" baseline="0" dirty="0"/>
              <a:t>Create an app tile – this is not code that runs on the band itself but a Bluetooth communication between a phone app and the band. You can send notification and data back and forth.</a:t>
            </a:r>
          </a:p>
          <a:p>
            <a:r>
              <a:rPr lang="en-GB" baseline="0" dirty="0"/>
              <a:t>Personalise the band – so set theme colours and wallpaper, etc.</a:t>
            </a:r>
          </a:p>
          <a:p>
            <a:r>
              <a:rPr lang="en-GB" baseline="0" dirty="0"/>
              <a:t>And finally, the one we are most interested in accessing data from the sensors…</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8</a:t>
            </a:fld>
            <a:endParaRPr lang="en-GB"/>
          </a:p>
        </p:txBody>
      </p:sp>
    </p:spTree>
    <p:extLst>
      <p:ext uri="{BB962C8B-B14F-4D97-AF65-F5344CB8AC3E}">
        <p14:creationId xmlns:p14="http://schemas.microsoft.com/office/powerpoint/2010/main" val="1148439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demo app creates a tile</a:t>
            </a:r>
            <a:r>
              <a:rPr lang="en-GB" baseline="0" dirty="0"/>
              <a:t> for each paired band and enables you to connect and shows live updates from the band sensors.</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9</a:t>
            </a:fld>
            <a:endParaRPr lang="en-GB"/>
          </a:p>
        </p:txBody>
      </p:sp>
    </p:spTree>
    <p:extLst>
      <p:ext uri="{BB962C8B-B14F-4D97-AF65-F5344CB8AC3E}">
        <p14:creationId xmlns:p14="http://schemas.microsoft.com/office/powerpoint/2010/main" val="2085242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43027" y="5948415"/>
            <a:ext cx="1803173" cy="753439"/>
          </a:xfrm>
          <a:prstGeom prst="rect">
            <a:avLst/>
          </a:prstGeom>
        </p:spPr>
      </p:pic>
    </p:spTree>
    <p:extLst>
      <p:ext uri="{BB962C8B-B14F-4D97-AF65-F5344CB8AC3E}">
        <p14:creationId xmlns:p14="http://schemas.microsoft.com/office/powerpoint/2010/main" val="17382163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76487649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39819948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61033800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47460592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664014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445816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688426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87607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893438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206919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485769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2"/>
                </a:solidFill>
              </a:defRPr>
            </a:lvl1pPr>
          </a:lstStyle>
          <a:p>
            <a:r>
              <a:rPr lang="en-US" dirty="0"/>
              <a:t>Click to edit title</a:t>
            </a:r>
          </a:p>
        </p:txBody>
      </p:sp>
    </p:spTree>
    <p:extLst>
      <p:ext uri="{BB962C8B-B14F-4D97-AF65-F5344CB8AC3E}">
        <p14:creationId xmlns:p14="http://schemas.microsoft.com/office/powerpoint/2010/main" val="867465928"/>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7919255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84333944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75339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824700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588756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405342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766670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6977273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3"/>
                </a:solidFill>
              </a:defRPr>
            </a:lvl1pPr>
          </a:lstStyle>
          <a:p>
            <a:r>
              <a:rPr lang="en-US" dirty="0"/>
              <a:t>Click to edit title</a:t>
            </a:r>
          </a:p>
        </p:txBody>
      </p:sp>
    </p:spTree>
    <p:extLst>
      <p:ext uri="{BB962C8B-B14F-4D97-AF65-F5344CB8AC3E}">
        <p14:creationId xmlns:p14="http://schemas.microsoft.com/office/powerpoint/2010/main" val="308096551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179465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5947671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59818555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0350717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99423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698056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6287038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4919172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86840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4"/>
                </a:solidFill>
              </a:defRPr>
            </a:lvl1pPr>
          </a:lstStyle>
          <a:p>
            <a:r>
              <a:rPr lang="en-US" dirty="0"/>
              <a:t>Click to edit title</a:t>
            </a:r>
          </a:p>
        </p:txBody>
      </p:sp>
    </p:spTree>
    <p:extLst>
      <p:ext uri="{BB962C8B-B14F-4D97-AF65-F5344CB8AC3E}">
        <p14:creationId xmlns:p14="http://schemas.microsoft.com/office/powerpoint/2010/main" val="25196922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8396357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1843588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84115172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2833017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595818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035764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964748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25320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2270015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5"/>
                </a:solidFill>
              </a:defRPr>
            </a:lvl1pPr>
          </a:lstStyle>
          <a:p>
            <a:r>
              <a:rPr lang="en-US" dirty="0"/>
              <a:t>Click to edit title</a:t>
            </a:r>
          </a:p>
        </p:txBody>
      </p:sp>
    </p:spTree>
    <p:extLst>
      <p:ext uri="{BB962C8B-B14F-4D97-AF65-F5344CB8AC3E}">
        <p14:creationId xmlns:p14="http://schemas.microsoft.com/office/powerpoint/2010/main" val="456011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408119559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175648851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5892560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5416357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4210614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237811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742773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5917401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42008238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6"/>
                </a:solidFill>
              </a:defRPr>
            </a:lvl1pPr>
          </a:lstStyle>
          <a:p>
            <a:r>
              <a:rPr lang="en-US" dirty="0"/>
              <a:t>Click to edit title</a:t>
            </a:r>
          </a:p>
        </p:txBody>
      </p:sp>
    </p:spTree>
    <p:extLst>
      <p:ext uri="{BB962C8B-B14F-4D97-AF65-F5344CB8AC3E}">
        <p14:creationId xmlns:p14="http://schemas.microsoft.com/office/powerpoint/2010/main" val="179628106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10750681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345251598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910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3165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3" y="-312"/>
            <a:ext cx="12191377" cy="6858623"/>
          </a:xfrm>
          <a:prstGeom prst="rect">
            <a:avLst/>
          </a:prstGeom>
        </p:spPr>
      </p:pic>
      <p:sp>
        <p:nvSpPr>
          <p:cNvPr id="2" name="Rectangle 1"/>
          <p:cNvSpPr/>
          <p:nvPr userDrawn="1"/>
        </p:nvSpPr>
        <p:spPr bwMode="auto">
          <a:xfrm>
            <a:off x="1"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349753"/>
            <a:ext cx="6276531" cy="1794808"/>
          </a:xfrm>
          <a:noFill/>
        </p:spPr>
        <p:txBody>
          <a:bodyPr lIns="146304" tIns="91440" rIns="146304" bIns="91440" anchor="b" anchorCtr="0"/>
          <a:lstStyle>
            <a:lvl1pPr>
              <a:defRPr lang="en-US" sz="3920" b="1" kern="1200" cap="none" spc="-99" baseline="0" dirty="0" smtClean="0">
                <a:ln w="3175">
                  <a:noFill/>
                </a:ln>
                <a:solidFill>
                  <a:srgbClr val="021F4F"/>
                </a:solidFill>
                <a:effectLst/>
                <a:latin typeface="+mn-lt"/>
                <a:ea typeface="+mn-ea"/>
                <a:cs typeface="+mn-cs"/>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4147678"/>
            <a:ext cx="6276531" cy="1789991"/>
          </a:xfrm>
          <a:noFill/>
        </p:spPr>
        <p:txBody>
          <a:bodyPr tIns="109728" bIns="109728">
            <a:noAutofit/>
          </a:bodyPr>
          <a:lstStyle>
            <a:lvl1pPr marL="0" indent="0">
              <a:spcBef>
                <a:spcPts val="0"/>
              </a:spcBef>
              <a:buNone/>
              <a:defRPr lang="en-US" sz="3920" b="0" kern="1200" cap="none" spc="-99" baseline="0" dirty="0" smtClean="0">
                <a:ln w="3175">
                  <a:noFill/>
                </a:ln>
                <a:solidFill>
                  <a:srgbClr val="021F4F"/>
                </a:solidFill>
                <a:effectLst/>
                <a:latin typeface="Segoe UI Light"/>
                <a:ea typeface="+mn-ea"/>
                <a:cs typeface="+mn-cs"/>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3"/>
            <a:ext cx="1897136" cy="697948"/>
          </a:xfrm>
          <a:prstGeom prst="rect">
            <a:avLst/>
          </a:prstGeom>
        </p:spPr>
      </p:pic>
      <p:sp>
        <p:nvSpPr>
          <p:cNvPr id="13" name="White Frame"/>
          <p:cNvSpPr/>
          <p:nvPr userDrawn="1"/>
        </p:nvSpPr>
        <p:spPr>
          <a:xfrm>
            <a:off x="1" y="2"/>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2"/>
            <a:endParaRPr lang="en-US" sz="1765">
              <a:solidFill>
                <a:srgbClr val="FFFFFF"/>
              </a:solidFill>
            </a:endParaRPr>
          </a:p>
        </p:txBody>
      </p:sp>
    </p:spTree>
    <p:extLst>
      <p:ext uri="{BB962C8B-B14F-4D97-AF65-F5344CB8AC3E}">
        <p14:creationId xmlns:p14="http://schemas.microsoft.com/office/powerpoint/2010/main" val="32690621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580375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231244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_Logo">
    <p:spTree>
      <p:nvGrpSpPr>
        <p:cNvPr id="1" name=""/>
        <p:cNvGrpSpPr/>
        <p:nvPr/>
      </p:nvGrpSpPr>
      <p:grpSpPr>
        <a:xfrm>
          <a:off x="0" y="0"/>
          <a:ext cx="0" cy="0"/>
          <a:chOff x="0" y="0"/>
          <a:chExt cx="0" cy="0"/>
        </a:xfrm>
      </p:grpSpPr>
      <p:sp>
        <p:nvSpPr>
          <p:cNvPr id="9" name="Rectangle 8"/>
          <p:cNvSpPr/>
          <p:nvPr userDrawn="1"/>
        </p:nvSpPr>
        <p:spPr>
          <a:xfrm rot="10800000" flipV="1">
            <a:off x="2" y="6391655"/>
            <a:ext cx="12192002"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9817" y="393192"/>
            <a:ext cx="11149439" cy="557784"/>
          </a:xfrm>
        </p:spPr>
        <p:txBody>
          <a:bodyPr/>
          <a:lstStyle/>
          <a:p>
            <a:r>
              <a:rPr lang="en-US" dirty="0"/>
              <a:t>Click to edit Master title style</a:t>
            </a:r>
          </a:p>
        </p:txBody>
      </p:sp>
      <p:sp>
        <p:nvSpPr>
          <p:cNvPr id="7" name="TextBox 6"/>
          <p:cNvSpPr txBox="1"/>
          <p:nvPr userDrawn="1"/>
        </p:nvSpPr>
        <p:spPr>
          <a:xfrm>
            <a:off x="11734682" y="6400800"/>
            <a:ext cx="457319" cy="457200"/>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fld id="{D1FDF147-A34E-4605-92D6-A58348E56B3A}" type="slidenum">
              <a:rPr kumimoji="0" lang="en-US" sz="1050" b="0" i="0" u="none" strike="noStrike" kern="1200" cap="none" spc="0" normalizeH="0" baseline="0" noProof="0" smtClean="0">
                <a:ln>
                  <a:noFill/>
                </a:ln>
                <a:solidFill>
                  <a:srgbClr val="FFFFFF">
                    <a:alpha val="99000"/>
                  </a:srgbClr>
                </a:solidFill>
                <a:effectLst/>
                <a:uLnTx/>
                <a:uFillTx/>
                <a:latin typeface="Segoe UI"/>
                <a:ea typeface="+mn-ea"/>
                <a:cs typeface="+mn-cs"/>
              </a:rPr>
              <a:pPr marL="0" marR="0" lvl="0" indent="0" algn="ctr" defTabSz="9142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a:ea typeface="+mn-ea"/>
              <a:cs typeface="+mn-cs"/>
            </a:endParaRPr>
          </a:p>
        </p:txBody>
      </p:sp>
      <p:sp>
        <p:nvSpPr>
          <p:cNvPr id="10" name="TextBox 9"/>
          <p:cNvSpPr txBox="1"/>
          <p:nvPr userDrawn="1"/>
        </p:nvSpPr>
        <p:spPr>
          <a:xfrm>
            <a:off x="429817" y="6455550"/>
            <a:ext cx="1696298" cy="34349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alpha val="99000"/>
                  </a:srgbClr>
                </a:solidFill>
                <a:effectLst/>
                <a:uLnTx/>
                <a:uFillTx/>
                <a:latin typeface="Segoe UI Pro"/>
                <a:ea typeface="+mn-ea"/>
                <a:cs typeface="+mn-cs"/>
              </a:rPr>
              <a:t>Microsoft Health</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5291" y="6505079"/>
            <a:ext cx="1550311" cy="239501"/>
          </a:xfrm>
          <a:prstGeom prst="rect">
            <a:avLst/>
          </a:prstGeom>
          <a:noFill/>
          <a:ln>
            <a:noFill/>
          </a:ln>
        </p:spPr>
      </p:pic>
    </p:spTree>
    <p:extLst>
      <p:ext uri="{BB962C8B-B14F-4D97-AF65-F5344CB8AC3E}">
        <p14:creationId xmlns:p14="http://schemas.microsoft.com/office/powerpoint/2010/main" val="312578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86747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99069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9148751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7052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 id="2147483780" r:id="rId57"/>
    <p:sldLayoutId id="2147483781" r:id="rId58"/>
    <p:sldLayoutId id="2147483782" r:id="rId59"/>
    <p:sldLayoutId id="2147483783" r:id="rId60"/>
    <p:sldLayoutId id="2147483784" r:id="rId61"/>
    <p:sldLayoutId id="2147483796" r:id="rId62"/>
    <p:sldLayoutId id="2147483797" r:id="rId63"/>
  </p:sldLayoutIdLst>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3.xml"/><Relationship Id="rId7" Type="http://schemas.openxmlformats.org/officeDocument/2006/relationships/slideLayout" Target="../slideLayouts/slideLayout3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BandOnTheRu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3.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dashboard.microsofthealth.com/"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192000" cy="6898154"/>
          </a:xfrm>
          <a:prstGeom prst="rect">
            <a:avLst/>
          </a:prstGeom>
        </p:spPr>
      </p:pic>
      <p:sp>
        <p:nvSpPr>
          <p:cNvPr id="8" name="Title 2"/>
          <p:cNvSpPr txBox="1">
            <a:spLocks/>
          </p:cNvSpPr>
          <p:nvPr/>
        </p:nvSpPr>
        <p:spPr>
          <a:xfrm>
            <a:off x="7521677" y="2460270"/>
            <a:ext cx="4670323" cy="2963888"/>
          </a:xfrm>
          <a:prstGeom prst="rect">
            <a:avLst/>
          </a:prstGeom>
          <a:solidFill>
            <a:schemeClr val="accent1">
              <a:alpha val="98000"/>
            </a:schemeClr>
          </a:solidFill>
        </p:spPr>
        <p:txBody>
          <a:bodyPr vert="horz" wrap="square" lIns="137160" tIns="109728" rIns="137160" bIns="109728" rtlCol="0" anchor="t" anchorCtr="0">
            <a:sp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3600" b="0" dirty="0">
                <a:solidFill>
                  <a:schemeClr val="bg1"/>
                </a:solidFill>
                <a:latin typeface="Segoe UI Light" panose="020B0502040204020203" pitchFamily="34" charset="0"/>
                <a:cs typeface="Segoe UI Light" panose="020B0502040204020203" pitchFamily="34" charset="0"/>
              </a:rPr>
              <a:t>Microsoft Band on the Run – From Heartbeat to Cloud</a:t>
            </a:r>
          </a:p>
          <a:p>
            <a:endParaRPr lang="en-GB" sz="1800" b="0" dirty="0">
              <a:solidFill>
                <a:schemeClr val="bg1"/>
              </a:solidFill>
              <a:latin typeface="Segoe UI Light" panose="020B0502040204020203" pitchFamily="34" charset="0"/>
              <a:cs typeface="Segoe UI Light" panose="020B0502040204020203" pitchFamily="34" charset="0"/>
            </a:endParaRPr>
          </a:p>
          <a:p>
            <a:r>
              <a:rPr lang="en-GB" sz="2400" b="0" dirty="0">
                <a:solidFill>
                  <a:schemeClr val="bg1">
                    <a:lumMod val="65000"/>
                  </a:schemeClr>
                </a:solidFill>
                <a:latin typeface="Segoe UI Light" panose="020B0502040204020203" pitchFamily="34" charset="0"/>
                <a:cs typeface="Segoe UI Light" panose="020B0502040204020203" pitchFamily="34" charset="0"/>
              </a:rPr>
              <a:t>Peter Daukintis </a:t>
            </a:r>
            <a:r>
              <a:rPr lang="en-GB" sz="2400" b="0" dirty="0">
                <a:solidFill>
                  <a:schemeClr val="accent1">
                    <a:lumMod val="40000"/>
                    <a:lumOff val="60000"/>
                  </a:schemeClr>
                </a:solidFill>
                <a:latin typeface="Segoe UI Light" panose="020B0502040204020203" pitchFamily="34" charset="0"/>
                <a:cs typeface="Segoe UI Light" panose="020B0502040204020203" pitchFamily="34" charset="0"/>
              </a:rPr>
              <a:t>@peted70</a:t>
            </a:r>
          </a:p>
          <a:p>
            <a:r>
              <a:rPr lang="en-GB" sz="2400" b="0" dirty="0">
                <a:solidFill>
                  <a:schemeClr val="bg1">
                    <a:lumMod val="65000"/>
                  </a:schemeClr>
                </a:solidFill>
                <a:latin typeface="Segoe UI Light" panose="020B0502040204020203" pitchFamily="34" charset="0"/>
                <a:cs typeface="Segoe UI Light" panose="020B0502040204020203" pitchFamily="34" charset="0"/>
              </a:rPr>
              <a:t>David Gristwood </a:t>
            </a:r>
            <a:r>
              <a:rPr lang="en-GB" sz="2400" b="0" dirty="0">
                <a:solidFill>
                  <a:schemeClr val="accent1">
                    <a:lumMod val="40000"/>
                    <a:lumOff val="60000"/>
                  </a:schemeClr>
                </a:solidFill>
                <a:latin typeface="Segoe UI Light" panose="020B0502040204020203" pitchFamily="34" charset="0"/>
                <a:cs typeface="Segoe UI Light" panose="020B0502040204020203" pitchFamily="34" charset="0"/>
              </a:rPr>
              <a:t>@</a:t>
            </a:r>
            <a:r>
              <a:rPr lang="en-GB" sz="2400" b="0" dirty="0" err="1">
                <a:solidFill>
                  <a:schemeClr val="accent1">
                    <a:lumMod val="40000"/>
                    <a:lumOff val="60000"/>
                  </a:schemeClr>
                </a:solidFill>
                <a:latin typeface="Segoe UI Light" panose="020B0502040204020203" pitchFamily="34" charset="0"/>
                <a:cs typeface="Segoe UI Light" panose="020B0502040204020203" pitchFamily="34" charset="0"/>
              </a:rPr>
              <a:t>scroffthebad</a:t>
            </a:r>
            <a:endParaRPr lang="en-GB" sz="2400" b="0" dirty="0">
              <a:solidFill>
                <a:schemeClr val="accent1">
                  <a:lumMod val="40000"/>
                  <a:lumOff val="60000"/>
                </a:schemeClr>
              </a:solidFill>
              <a:latin typeface="Segoe UI Light" panose="020B0502040204020203" pitchFamily="34" charset="0"/>
              <a:cs typeface="Segoe UI Light" panose="020B0502040204020203" pitchFamily="34" charset="0"/>
            </a:endParaRPr>
          </a:p>
          <a:p>
            <a:r>
              <a:rPr lang="en-GB" sz="2400" b="0" dirty="0">
                <a:solidFill>
                  <a:schemeClr val="bg1">
                    <a:lumMod val="65000"/>
                  </a:schemeClr>
                </a:solidFill>
                <a:latin typeface="Segoe UI Light" panose="020B0502040204020203" pitchFamily="34" charset="0"/>
                <a:cs typeface="Segoe UI Light" panose="020B0502040204020203" pitchFamily="34" charset="0"/>
              </a:rPr>
              <a:t>Microsoft </a:t>
            </a:r>
            <a:endParaRPr lang="en-GB" sz="4400" b="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8021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106" y="208096"/>
            <a:ext cx="11653523" cy="982133"/>
          </a:xfrm>
        </p:spPr>
        <p:txBody>
          <a:bodyPr/>
          <a:lstStyle/>
          <a:p>
            <a:r>
              <a:rPr lang="en-GB" b="0" dirty="0"/>
              <a:t>Programming Model</a:t>
            </a:r>
          </a:p>
        </p:txBody>
      </p:sp>
      <p:grpSp>
        <p:nvGrpSpPr>
          <p:cNvPr id="58" name="Group 57"/>
          <p:cNvGrpSpPr/>
          <p:nvPr/>
        </p:nvGrpSpPr>
        <p:grpSpPr>
          <a:xfrm>
            <a:off x="5418004" y="820781"/>
            <a:ext cx="3544370" cy="1134869"/>
            <a:chOff x="5418004" y="820781"/>
            <a:chExt cx="3544370" cy="1134869"/>
          </a:xfrm>
        </p:grpSpPr>
        <p:sp>
          <p:nvSpPr>
            <p:cNvPr id="57" name="Rounded Rectangle 56"/>
            <p:cNvSpPr/>
            <p:nvPr/>
          </p:nvSpPr>
          <p:spPr>
            <a:xfrm>
              <a:off x="6776214" y="820781"/>
              <a:ext cx="218616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Band Client Manager</a:t>
              </a:r>
            </a:p>
          </p:txBody>
        </p:sp>
        <p:sp>
          <p:nvSpPr>
            <p:cNvPr id="5" name="Rounded Rectangle 4"/>
            <p:cNvSpPr/>
            <p:nvPr/>
          </p:nvSpPr>
          <p:spPr>
            <a:xfrm>
              <a:off x="5418004" y="1079350"/>
              <a:ext cx="1828800" cy="876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Band Client</a:t>
              </a:r>
            </a:p>
          </p:txBody>
        </p:sp>
      </p:grpSp>
      <p:grpSp>
        <p:nvGrpSpPr>
          <p:cNvPr id="51" name="Group 50"/>
          <p:cNvGrpSpPr/>
          <p:nvPr/>
        </p:nvGrpSpPr>
        <p:grpSpPr>
          <a:xfrm>
            <a:off x="1517500" y="4039073"/>
            <a:ext cx="8445181" cy="1268909"/>
            <a:chOff x="1517500" y="4039073"/>
            <a:chExt cx="8445181" cy="1268909"/>
          </a:xfrm>
        </p:grpSpPr>
        <p:sp>
          <p:nvSpPr>
            <p:cNvPr id="10" name="Rounded Rectangle 9"/>
            <p:cNvSpPr/>
            <p:nvPr/>
          </p:nvSpPr>
          <p:spPr>
            <a:xfrm>
              <a:off x="5249342" y="4337827"/>
              <a:ext cx="2166125" cy="9701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Reading Changed Event</a:t>
              </a:r>
            </a:p>
          </p:txBody>
        </p:sp>
        <p:cxnSp>
          <p:nvCxnSpPr>
            <p:cNvPr id="20" name="Straight Connector 19"/>
            <p:cNvCxnSpPr>
              <a:stCxn id="7" idx="2"/>
              <a:endCxn id="10" idx="0"/>
            </p:cNvCxnSpPr>
            <p:nvPr/>
          </p:nvCxnSpPr>
          <p:spPr>
            <a:xfrm>
              <a:off x="1517500" y="4039073"/>
              <a:ext cx="4814905" cy="29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0" idx="0"/>
            </p:cNvCxnSpPr>
            <p:nvPr/>
          </p:nvCxnSpPr>
          <p:spPr>
            <a:xfrm>
              <a:off x="3721723" y="4039073"/>
              <a:ext cx="2610682" cy="29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2"/>
              <a:endCxn id="10" idx="0"/>
            </p:cNvCxnSpPr>
            <p:nvPr/>
          </p:nvCxnSpPr>
          <p:spPr>
            <a:xfrm flipH="1">
              <a:off x="6332405" y="4039073"/>
              <a:ext cx="3630276" cy="2987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03100" y="2910942"/>
            <a:ext cx="10273981" cy="1128131"/>
            <a:chOff x="603100" y="2910942"/>
            <a:chExt cx="10273981" cy="1128131"/>
          </a:xfrm>
          <a:solidFill>
            <a:schemeClr val="accent2">
              <a:lumMod val="60000"/>
              <a:lumOff val="40000"/>
            </a:schemeClr>
          </a:solidFill>
        </p:grpSpPr>
        <p:cxnSp>
          <p:nvCxnSpPr>
            <p:cNvPr id="12" name="Straight Connector 11"/>
            <p:cNvCxnSpPr>
              <a:stCxn id="6" idx="2"/>
              <a:endCxn id="7" idx="0"/>
            </p:cNvCxnSpPr>
            <p:nvPr/>
          </p:nvCxnSpPr>
          <p:spPr>
            <a:xfrm flipH="1">
              <a:off x="1517500" y="2910942"/>
              <a:ext cx="4814904" cy="25183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2"/>
              <a:endCxn id="8" idx="0"/>
            </p:cNvCxnSpPr>
            <p:nvPr/>
          </p:nvCxnSpPr>
          <p:spPr>
            <a:xfrm flipH="1">
              <a:off x="3721723" y="2910942"/>
              <a:ext cx="2610681" cy="25183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2"/>
              <a:endCxn id="9" idx="0"/>
            </p:cNvCxnSpPr>
            <p:nvPr/>
          </p:nvCxnSpPr>
          <p:spPr>
            <a:xfrm>
              <a:off x="6332404" y="2910942"/>
              <a:ext cx="3630277" cy="251831"/>
            </a:xfrm>
            <a:prstGeom prst="line">
              <a:avLst/>
            </a:prstGeom>
            <a:grpFill/>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03100" y="3162773"/>
              <a:ext cx="10273981" cy="876300"/>
              <a:chOff x="603100" y="3162773"/>
              <a:chExt cx="10273981" cy="876300"/>
            </a:xfrm>
            <a:grpFill/>
          </p:grpSpPr>
          <p:sp>
            <p:nvSpPr>
              <p:cNvPr id="7" name="Rounded Rectangle 6"/>
              <p:cNvSpPr/>
              <p:nvPr/>
            </p:nvSpPr>
            <p:spPr>
              <a:xfrm>
                <a:off x="603100" y="3162773"/>
                <a:ext cx="1828800" cy="8763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Heart Rate</a:t>
                </a:r>
              </a:p>
            </p:txBody>
          </p:sp>
          <p:sp>
            <p:nvSpPr>
              <p:cNvPr id="8" name="Rounded Rectangle 7"/>
              <p:cNvSpPr/>
              <p:nvPr/>
            </p:nvSpPr>
            <p:spPr>
              <a:xfrm>
                <a:off x="2807323" y="3162773"/>
                <a:ext cx="1828800" cy="8763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UV</a:t>
                </a:r>
              </a:p>
            </p:txBody>
          </p:sp>
          <p:sp>
            <p:nvSpPr>
              <p:cNvPr id="9" name="Rounded Rectangle 8"/>
              <p:cNvSpPr/>
              <p:nvPr/>
            </p:nvSpPr>
            <p:spPr>
              <a:xfrm>
                <a:off x="9048281" y="3162773"/>
                <a:ext cx="1828800" cy="8763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Skin Temp</a:t>
                </a:r>
              </a:p>
            </p:txBody>
          </p:sp>
          <p:grpSp>
            <p:nvGrpSpPr>
              <p:cNvPr id="31" name="Group 30"/>
              <p:cNvGrpSpPr/>
              <p:nvPr/>
            </p:nvGrpSpPr>
            <p:grpSpPr>
              <a:xfrm>
                <a:off x="6032810" y="3541917"/>
                <a:ext cx="1263798" cy="137995"/>
                <a:chOff x="5531005" y="4467465"/>
                <a:chExt cx="1263798" cy="137995"/>
              </a:xfrm>
              <a:grpFill/>
            </p:grpSpPr>
            <p:sp>
              <p:nvSpPr>
                <p:cNvPr id="25" name="Oval 24"/>
                <p:cNvSpPr/>
                <p:nvPr/>
              </p:nvSpPr>
              <p:spPr>
                <a:xfrm>
                  <a:off x="5531005"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sp>
              <p:nvSpPr>
                <p:cNvPr id="26" name="Oval 25"/>
                <p:cNvSpPr/>
                <p:nvPr/>
              </p:nvSpPr>
              <p:spPr>
                <a:xfrm>
                  <a:off x="5752541"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sp>
              <p:nvSpPr>
                <p:cNvPr id="27" name="Oval 26"/>
                <p:cNvSpPr/>
                <p:nvPr/>
              </p:nvSpPr>
              <p:spPr>
                <a:xfrm>
                  <a:off x="5974077"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sp>
              <p:nvSpPr>
                <p:cNvPr id="28" name="Oval 27"/>
                <p:cNvSpPr/>
                <p:nvPr/>
              </p:nvSpPr>
              <p:spPr>
                <a:xfrm>
                  <a:off x="6195613"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sp>
              <p:nvSpPr>
                <p:cNvPr id="29" name="Oval 28"/>
                <p:cNvSpPr/>
                <p:nvPr/>
              </p:nvSpPr>
              <p:spPr>
                <a:xfrm>
                  <a:off x="6417149"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sp>
              <p:nvSpPr>
                <p:cNvPr id="30" name="Oval 29"/>
                <p:cNvSpPr/>
                <p:nvPr/>
              </p:nvSpPr>
              <p:spPr>
                <a:xfrm>
                  <a:off x="6638686" y="4467465"/>
                  <a:ext cx="156117" cy="1379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p>
              </p:txBody>
            </p:sp>
          </p:grpSp>
        </p:grpSp>
      </p:grpSp>
      <p:grpSp>
        <p:nvGrpSpPr>
          <p:cNvPr id="49" name="Group 48"/>
          <p:cNvGrpSpPr/>
          <p:nvPr/>
        </p:nvGrpSpPr>
        <p:grpSpPr>
          <a:xfrm>
            <a:off x="5132255" y="5307982"/>
            <a:ext cx="2400298" cy="1112334"/>
            <a:chOff x="5132255" y="5307982"/>
            <a:chExt cx="2400298" cy="1112334"/>
          </a:xfrm>
        </p:grpSpPr>
        <p:sp>
          <p:nvSpPr>
            <p:cNvPr id="34" name="Rounded Rectangle 33"/>
            <p:cNvSpPr/>
            <p:nvPr/>
          </p:nvSpPr>
          <p:spPr>
            <a:xfrm>
              <a:off x="5132255" y="5450161"/>
              <a:ext cx="2400298" cy="9701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Request Consent</a:t>
              </a:r>
            </a:p>
          </p:txBody>
        </p:sp>
        <p:cxnSp>
          <p:nvCxnSpPr>
            <p:cNvPr id="39" name="Straight Connector 38"/>
            <p:cNvCxnSpPr>
              <a:stCxn id="10" idx="2"/>
              <a:endCxn id="34" idx="0"/>
            </p:cNvCxnSpPr>
            <p:nvPr/>
          </p:nvCxnSpPr>
          <p:spPr>
            <a:xfrm flipH="1">
              <a:off x="6332404" y="5307982"/>
              <a:ext cx="1" cy="14217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7532553" y="5137926"/>
            <a:ext cx="3333185" cy="1594624"/>
            <a:chOff x="7532553" y="5137926"/>
            <a:chExt cx="3333185" cy="1594624"/>
          </a:xfrm>
        </p:grpSpPr>
        <p:sp>
          <p:nvSpPr>
            <p:cNvPr id="35" name="Oval 34"/>
            <p:cNvSpPr/>
            <p:nvPr/>
          </p:nvSpPr>
          <p:spPr>
            <a:xfrm>
              <a:off x="8943086" y="5137926"/>
              <a:ext cx="1922652" cy="159462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START</a:t>
              </a:r>
            </a:p>
            <a:p>
              <a:pPr algn="ctr">
                <a:lnSpc>
                  <a:spcPct val="90000"/>
                </a:lnSpc>
                <a:spcBef>
                  <a:spcPts val="600"/>
                </a:spcBef>
              </a:pPr>
              <a:r>
                <a:rPr lang="en-GB" sz="2000" dirty="0"/>
                <a:t>READING</a:t>
              </a:r>
            </a:p>
          </p:txBody>
        </p:sp>
        <p:cxnSp>
          <p:nvCxnSpPr>
            <p:cNvPr id="41" name="Straight Arrow Connector 40"/>
            <p:cNvCxnSpPr>
              <a:stCxn id="34" idx="3"/>
              <a:endCxn id="35" idx="2"/>
            </p:cNvCxnSpPr>
            <p:nvPr/>
          </p:nvCxnSpPr>
          <p:spPr>
            <a:xfrm flipV="1">
              <a:off x="7532553" y="5935238"/>
              <a:ext cx="1410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745711" y="1759160"/>
            <a:ext cx="6418197" cy="1151782"/>
            <a:chOff x="3745711" y="1759160"/>
            <a:chExt cx="6418197" cy="1151782"/>
          </a:xfrm>
        </p:grpSpPr>
        <p:sp>
          <p:nvSpPr>
            <p:cNvPr id="55" name="Rounded Rectangle 54"/>
            <p:cNvSpPr/>
            <p:nvPr/>
          </p:nvSpPr>
          <p:spPr>
            <a:xfrm>
              <a:off x="7977748" y="1759160"/>
              <a:ext cx="218616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Personalisation Manager</a:t>
              </a:r>
            </a:p>
          </p:txBody>
        </p:sp>
        <p:sp>
          <p:nvSpPr>
            <p:cNvPr id="53" name="Rounded Rectangle 52"/>
            <p:cNvSpPr/>
            <p:nvPr/>
          </p:nvSpPr>
          <p:spPr>
            <a:xfrm>
              <a:off x="7075071" y="1901300"/>
              <a:ext cx="182880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Notification Manager</a:t>
              </a:r>
            </a:p>
          </p:txBody>
        </p:sp>
        <p:grpSp>
          <p:nvGrpSpPr>
            <p:cNvPr id="48" name="Group 47"/>
            <p:cNvGrpSpPr/>
            <p:nvPr/>
          </p:nvGrpSpPr>
          <p:grpSpPr>
            <a:xfrm>
              <a:off x="5418004" y="1955650"/>
              <a:ext cx="1828800" cy="955292"/>
              <a:chOff x="5418004" y="1955650"/>
              <a:chExt cx="1828800" cy="955292"/>
            </a:xfrm>
          </p:grpSpPr>
          <p:sp>
            <p:nvSpPr>
              <p:cNvPr id="6" name="Rounded Rectangle 5"/>
              <p:cNvSpPr/>
              <p:nvPr/>
            </p:nvSpPr>
            <p:spPr>
              <a:xfrm>
                <a:off x="5418004" y="2034642"/>
                <a:ext cx="1828800" cy="876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Sensor Manager</a:t>
                </a:r>
              </a:p>
            </p:txBody>
          </p:sp>
          <p:cxnSp>
            <p:nvCxnSpPr>
              <p:cNvPr id="18" name="Straight Connector 17"/>
              <p:cNvCxnSpPr>
                <a:stCxn id="5" idx="2"/>
                <a:endCxn id="6" idx="0"/>
              </p:cNvCxnSpPr>
              <p:nvPr/>
            </p:nvCxnSpPr>
            <p:spPr>
              <a:xfrm>
                <a:off x="6332404" y="1955650"/>
                <a:ext cx="0" cy="789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6" name="Rounded Rectangle 55"/>
            <p:cNvSpPr/>
            <p:nvPr/>
          </p:nvSpPr>
          <p:spPr>
            <a:xfrm>
              <a:off x="3745711" y="1913024"/>
              <a:ext cx="182880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a:t>Tile Manager</a:t>
              </a:r>
            </a:p>
          </p:txBody>
        </p:sp>
      </p:grpSp>
    </p:spTree>
    <p:extLst>
      <p:ext uri="{BB962C8B-B14F-4D97-AF65-F5344CB8AC3E}">
        <p14:creationId xmlns:p14="http://schemas.microsoft.com/office/powerpoint/2010/main" val="2563734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25923" y="0"/>
            <a:ext cx="9765196" cy="6858000"/>
          </a:xfrm>
          <a:prstGeom prst="rect">
            <a:avLst/>
          </a:prstGeom>
        </p:spPr>
      </p:pic>
    </p:spTree>
    <p:extLst>
      <p:ext uri="{BB962C8B-B14F-4D97-AF65-F5344CB8AC3E}">
        <p14:creationId xmlns:p14="http://schemas.microsoft.com/office/powerpoint/2010/main" val="316145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8744"/>
            <a:ext cx="5222151" cy="7220706"/>
          </a:xfrm>
          <a:solidFill>
            <a:schemeClr val="accent1">
              <a:lumMod val="75000"/>
            </a:schemeClr>
          </a:solidFill>
        </p:spPr>
        <p:txBody>
          <a:bodyPr/>
          <a:lstStyle/>
          <a:p>
            <a:pPr algn="ctr"/>
            <a:br>
              <a:rPr lang="en-GB" b="0" dirty="0">
                <a:solidFill>
                  <a:schemeClr val="accent1"/>
                </a:solidFill>
              </a:rPr>
            </a:br>
            <a:br>
              <a:rPr lang="en-GB" b="0" dirty="0">
                <a:solidFill>
                  <a:schemeClr val="accent1"/>
                </a:solidFill>
              </a:rPr>
            </a:br>
            <a:br>
              <a:rPr lang="en-GB" b="0" dirty="0">
                <a:solidFill>
                  <a:schemeClr val="accent1"/>
                </a:solidFill>
              </a:rPr>
            </a:br>
            <a:br>
              <a:rPr lang="en-GB" b="0" dirty="0">
                <a:solidFill>
                  <a:schemeClr val="accent1"/>
                </a:solidFill>
              </a:rPr>
            </a:br>
            <a:r>
              <a:rPr lang="en-GB" b="0" dirty="0">
                <a:solidFill>
                  <a:schemeClr val="bg1"/>
                </a:solidFill>
                <a:latin typeface="Segoe UI Light" panose="020B0502040204020203" pitchFamily="34" charset="0"/>
                <a:cs typeface="Segoe UI Light" panose="020B0502040204020203" pitchFamily="34" charset="0"/>
              </a:rPr>
              <a:t>Band on the Run </a:t>
            </a:r>
            <a:br>
              <a:rPr lang="en-GB" b="0" dirty="0">
                <a:solidFill>
                  <a:schemeClr val="bg1"/>
                </a:solidFill>
                <a:latin typeface="Segoe UI Light" panose="020B0502040204020203" pitchFamily="34" charset="0"/>
                <a:cs typeface="Segoe UI Light" panose="020B0502040204020203" pitchFamily="34" charset="0"/>
              </a:rPr>
            </a:br>
            <a:br>
              <a:rPr lang="en-GB" b="0" dirty="0">
                <a:solidFill>
                  <a:schemeClr val="bg1"/>
                </a:solidFill>
                <a:latin typeface="Segoe UI Light" panose="020B0502040204020203" pitchFamily="34" charset="0"/>
                <a:cs typeface="Segoe UI Light" panose="020B0502040204020203" pitchFamily="34" charset="0"/>
              </a:rPr>
            </a:br>
            <a:r>
              <a:rPr lang="en-GB" b="0" dirty="0">
                <a:solidFill>
                  <a:schemeClr val="bg1"/>
                </a:solidFill>
                <a:latin typeface="Segoe UI Light" panose="020B0502040204020203" pitchFamily="34" charset="0"/>
                <a:cs typeface="Segoe UI Light" panose="020B0502040204020203" pitchFamily="34" charset="0"/>
              </a:rPr>
              <a:t>Cloud</a:t>
            </a:r>
          </a:p>
        </p:txBody>
      </p:sp>
      <p:pic>
        <p:nvPicPr>
          <p:cNvPr id="9" name="Picture 8"/>
          <p:cNvPicPr>
            <a:picLocks noChangeAspect="1"/>
          </p:cNvPicPr>
          <p:nvPr/>
        </p:nvPicPr>
        <p:blipFill>
          <a:blip r:embed="rId2"/>
          <a:stretch>
            <a:fillRect/>
          </a:stretch>
        </p:blipFill>
        <p:spPr>
          <a:xfrm>
            <a:off x="5222150" y="0"/>
            <a:ext cx="6969850" cy="6866745"/>
          </a:xfrm>
          <a:prstGeom prst="rect">
            <a:avLst/>
          </a:prstGeom>
        </p:spPr>
      </p:pic>
    </p:spTree>
    <p:extLst>
      <p:ext uri="{BB962C8B-B14F-4D97-AF65-F5344CB8AC3E}">
        <p14:creationId xmlns:p14="http://schemas.microsoft.com/office/powerpoint/2010/main" val="422261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Azure IoT Hub</a:t>
            </a:r>
          </a:p>
        </p:txBody>
      </p:sp>
      <p:sp>
        <p:nvSpPr>
          <p:cNvPr id="4" name="Text Placeholder 2"/>
          <p:cNvSpPr txBox="1">
            <a:spLocks/>
          </p:cNvSpPr>
          <p:nvPr/>
        </p:nvSpPr>
        <p:spPr>
          <a:xfrm>
            <a:off x="269239" y="1349868"/>
            <a:ext cx="4123839" cy="470667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1"/>
            <a:r>
              <a:rPr lang="en-US" sz="2800" dirty="0"/>
              <a:t>Telemetry ingestion</a:t>
            </a:r>
          </a:p>
          <a:p>
            <a:pPr lvl="1"/>
            <a:endParaRPr lang="en-US" sz="2800" dirty="0"/>
          </a:p>
          <a:p>
            <a:pPr lvl="1"/>
            <a:r>
              <a:rPr lang="en-US" sz="2800" dirty="0"/>
              <a:t>Millions of devices</a:t>
            </a:r>
          </a:p>
          <a:p>
            <a:pPr lvl="1"/>
            <a:endParaRPr lang="en-US" sz="2800" dirty="0"/>
          </a:p>
          <a:p>
            <a:pPr lvl="1"/>
            <a:r>
              <a:rPr lang="en-US" sz="2800" dirty="0"/>
              <a:t>Secure bi-directional communication</a:t>
            </a:r>
          </a:p>
          <a:p>
            <a:pPr lvl="1"/>
            <a:endParaRPr lang="en-US" sz="2800" dirty="0"/>
          </a:p>
          <a:p>
            <a:pPr lvl="1"/>
            <a:r>
              <a:rPr lang="en-US" sz="2800" dirty="0"/>
              <a:t>AMQP, HTTP, MQTT, custom protocols</a:t>
            </a:r>
          </a:p>
          <a:p>
            <a:pPr lvl="1"/>
            <a:endParaRPr lang="en-US" sz="2800" dirty="0"/>
          </a:p>
          <a:p>
            <a:pPr lvl="1"/>
            <a:r>
              <a:rPr lang="en-US" sz="2800" dirty="0"/>
              <a:t>Multiple platforms device SDKs</a:t>
            </a:r>
          </a:p>
          <a:p>
            <a:pPr lvl="1"/>
            <a:endParaRPr lang="en-US" sz="2800" dirty="0"/>
          </a:p>
        </p:txBody>
      </p:sp>
      <p:grpSp>
        <p:nvGrpSpPr>
          <p:cNvPr id="48" name="Group 47"/>
          <p:cNvGrpSpPr/>
          <p:nvPr/>
        </p:nvGrpSpPr>
        <p:grpSpPr>
          <a:xfrm>
            <a:off x="3761892" y="2108200"/>
            <a:ext cx="8160870" cy="3716915"/>
            <a:chOff x="953449" y="2087741"/>
            <a:chExt cx="10093962" cy="4247133"/>
          </a:xfrm>
          <a:solidFill>
            <a:srgbClr val="0070C0"/>
          </a:solidFill>
        </p:grpSpPr>
        <p:sp>
          <p:nvSpPr>
            <p:cNvPr id="49" name="Field gateway"/>
            <p:cNvSpPr/>
            <p:nvPr/>
          </p:nvSpPr>
          <p:spPr>
            <a:xfrm>
              <a:off x="2424904" y="3602557"/>
              <a:ext cx="942860" cy="150159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Field gateway</a:t>
              </a:r>
            </a:p>
          </p:txBody>
        </p:sp>
        <p:sp>
          <p:nvSpPr>
            <p:cNvPr id="50" name="Cloud protocol"/>
            <p:cNvSpPr/>
            <p:nvPr/>
          </p:nvSpPr>
          <p:spPr>
            <a:xfrm>
              <a:off x="3771776" y="2735433"/>
              <a:ext cx="957410" cy="150159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Cloud protocol</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gateway</a:t>
              </a:r>
            </a:p>
          </p:txBody>
        </p:sp>
        <p:grpSp>
          <p:nvGrpSpPr>
            <p:cNvPr id="51" name="Group 50"/>
            <p:cNvGrpSpPr/>
            <p:nvPr/>
          </p:nvGrpSpPr>
          <p:grpSpPr>
            <a:xfrm>
              <a:off x="1415809" y="2302159"/>
              <a:ext cx="307313" cy="307916"/>
              <a:chOff x="609600" y="502508"/>
              <a:chExt cx="395416" cy="395416"/>
            </a:xfrm>
            <a:grpFill/>
          </p:grpSpPr>
          <p:sp>
            <p:nvSpPr>
              <p:cNvPr id="104" name="Rectangle 103"/>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cxnSp>
          <p:nvCxnSpPr>
            <p:cNvPr id="52" name="Straight Arrow Connector 51"/>
            <p:cNvCxnSpPr/>
            <p:nvPr/>
          </p:nvCxnSpPr>
          <p:spPr>
            <a:xfrm flipV="1">
              <a:off x="1743344" y="2435973"/>
              <a:ext cx="3500195" cy="0"/>
            </a:xfrm>
            <a:prstGeom prst="straightConnector1">
              <a:avLst/>
            </a:prstGeom>
            <a:grpFill/>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1743344" y="3202379"/>
              <a:ext cx="2028433"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30875" y="3471657"/>
              <a:ext cx="525263" cy="1"/>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743344" y="3947984"/>
              <a:ext cx="688083"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3368008" y="3958005"/>
              <a:ext cx="415505"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748839" y="4713573"/>
              <a:ext cx="682074" cy="1"/>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374937" y="4713573"/>
              <a:ext cx="1868601"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6200000">
              <a:off x="532074" y="2609241"/>
              <a:ext cx="1275869" cy="412642"/>
            </a:xfrm>
            <a:prstGeom prst="rect">
              <a:avLst/>
            </a:prstGeom>
            <a:grpFill/>
          </p:spPr>
          <p:txBody>
            <a:bodyPr wrap="none" rtlCol="0">
              <a:spAutoFit/>
            </a:bodyPr>
            <a:lstStyle/>
            <a:p>
              <a:pPr defTabSz="914367">
                <a:defRPr/>
              </a:pPr>
              <a:r>
                <a:rPr lang="en-US" sz="1568" dirty="0">
                  <a:solidFill>
                    <a:schemeClr val="bg1"/>
                  </a:solidFill>
                  <a:latin typeface="Segoe UI"/>
                </a:rPr>
                <a:t>IP-capable</a:t>
              </a:r>
            </a:p>
          </p:txBody>
        </p:sp>
        <p:sp>
          <p:nvSpPr>
            <p:cNvPr id="60" name="TextBox 59"/>
            <p:cNvSpPr txBox="1"/>
            <p:nvPr/>
          </p:nvSpPr>
          <p:spPr>
            <a:xfrm rot="16200000">
              <a:off x="420213" y="4142541"/>
              <a:ext cx="1479113" cy="412642"/>
            </a:xfrm>
            <a:prstGeom prst="rect">
              <a:avLst/>
            </a:prstGeom>
            <a:grpFill/>
          </p:spPr>
          <p:txBody>
            <a:bodyPr wrap="none" rtlCol="0">
              <a:spAutoFit/>
            </a:bodyPr>
            <a:lstStyle/>
            <a:p>
              <a:pPr algn="ctr" defTabSz="914367">
                <a:defRPr/>
              </a:pPr>
              <a:r>
                <a:rPr lang="en-US" sz="1568" dirty="0">
                  <a:solidFill>
                    <a:schemeClr val="bg1"/>
                  </a:solidFill>
                  <a:latin typeface="Segoe UI"/>
                </a:rPr>
                <a:t>PAN-devices</a:t>
              </a:r>
            </a:p>
          </p:txBody>
        </p:sp>
        <p:sp>
          <p:nvSpPr>
            <p:cNvPr id="61" name="Rectangle 60"/>
            <p:cNvSpPr/>
            <p:nvPr/>
          </p:nvSpPr>
          <p:spPr>
            <a:xfrm>
              <a:off x="7992413" y="2097088"/>
              <a:ext cx="3054998" cy="114984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Event processing and insight</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(e.g., hot and cold paths)</a:t>
              </a:r>
            </a:p>
          </p:txBody>
        </p:sp>
        <p:sp>
          <p:nvSpPr>
            <p:cNvPr id="62" name="Left-Right Arrow 61"/>
            <p:cNvSpPr/>
            <p:nvPr/>
          </p:nvSpPr>
          <p:spPr>
            <a:xfrm>
              <a:off x="7211000" y="3703374"/>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a:xfrm>
              <a:off x="7992413" y="3351159"/>
              <a:ext cx="3054997" cy="114742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connectivity monitoring</a:t>
              </a:r>
            </a:p>
          </p:txBody>
        </p:sp>
        <p:sp>
          <p:nvSpPr>
            <p:cNvPr id="64" name="Rectangle 63"/>
            <p:cNvSpPr/>
            <p:nvPr/>
          </p:nvSpPr>
          <p:spPr>
            <a:xfrm>
              <a:off x="7992413" y="4602810"/>
              <a:ext cx="3054997" cy="114742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Application device </a:t>
              </a:r>
              <a:b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b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provisioning and management</a:t>
              </a:r>
            </a:p>
          </p:txBody>
        </p:sp>
        <p:cxnSp>
          <p:nvCxnSpPr>
            <p:cNvPr id="65" name="Straight Connector 64"/>
            <p:cNvCxnSpPr/>
            <p:nvPr/>
          </p:nvCxnSpPr>
          <p:spPr>
            <a:xfrm>
              <a:off x="3532087" y="2087741"/>
              <a:ext cx="0" cy="4033296"/>
            </a:xfrm>
            <a:prstGeom prst="line">
              <a:avLst/>
            </a:prstGeom>
            <a:grpFill/>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769819" y="5755790"/>
              <a:ext cx="1056465" cy="579084"/>
            </a:xfrm>
            <a:prstGeom prst="rect">
              <a:avLst/>
            </a:prstGeom>
            <a:solidFill>
              <a:srgbClr val="B4A0FF"/>
            </a:solidFill>
          </p:spPr>
          <p:txBody>
            <a:bodyPr wrap="none" lIns="179259" tIns="143407" rIns="179259" bIns="143407" rtlCol="0">
              <a:spAutoFit/>
            </a:bodyPr>
            <a:lstStyle/>
            <a:p>
              <a:pPr defTabSz="914367">
                <a:lnSpc>
                  <a:spcPct val="90000"/>
                </a:lnSpc>
                <a:spcAft>
                  <a:spcPts val="588"/>
                </a:spcAft>
                <a:defRPr/>
              </a:pPr>
              <a:r>
                <a:rPr lang="en-US" sz="1568" dirty="0">
                  <a:solidFill>
                    <a:schemeClr val="bg1"/>
                  </a:solidFill>
                  <a:latin typeface="Segoe UI"/>
                </a:rPr>
                <a:t>cloud</a:t>
              </a:r>
            </a:p>
          </p:txBody>
        </p:sp>
        <p:sp>
          <p:nvSpPr>
            <p:cNvPr id="67" name="TextBox 66"/>
            <p:cNvSpPr txBox="1"/>
            <p:nvPr/>
          </p:nvSpPr>
          <p:spPr>
            <a:xfrm>
              <a:off x="2343207" y="5750234"/>
              <a:ext cx="921640" cy="579084"/>
            </a:xfrm>
            <a:prstGeom prst="rect">
              <a:avLst/>
            </a:prstGeom>
            <a:solidFill>
              <a:srgbClr val="B4A0FF"/>
            </a:solidFill>
          </p:spPr>
          <p:txBody>
            <a:bodyPr wrap="none" lIns="179259" tIns="143407" rIns="179259" bIns="143407" rtlCol="0">
              <a:spAutoFit/>
            </a:bodyPr>
            <a:lstStyle/>
            <a:p>
              <a:pPr defTabSz="914367">
                <a:lnSpc>
                  <a:spcPct val="90000"/>
                </a:lnSpc>
                <a:spcAft>
                  <a:spcPts val="588"/>
                </a:spcAft>
                <a:defRPr/>
              </a:pPr>
              <a:r>
                <a:rPr lang="en-US" sz="1568" dirty="0">
                  <a:solidFill>
                    <a:schemeClr val="bg1"/>
                  </a:solidFill>
                  <a:latin typeface="Segoe UI"/>
                </a:rPr>
                <a:t>field</a:t>
              </a:r>
            </a:p>
          </p:txBody>
        </p:sp>
        <p:grpSp>
          <p:nvGrpSpPr>
            <p:cNvPr id="68" name="Group 67"/>
            <p:cNvGrpSpPr/>
            <p:nvPr/>
          </p:nvGrpSpPr>
          <p:grpSpPr>
            <a:xfrm>
              <a:off x="1415809" y="3048685"/>
              <a:ext cx="307313" cy="307916"/>
              <a:chOff x="609600" y="502508"/>
              <a:chExt cx="395416" cy="395416"/>
            </a:xfrm>
            <a:grpFill/>
          </p:grpSpPr>
          <p:sp>
            <p:nvSpPr>
              <p:cNvPr id="102" name="Rectangle 101"/>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69" name="Group 68"/>
            <p:cNvGrpSpPr/>
            <p:nvPr/>
          </p:nvGrpSpPr>
          <p:grpSpPr>
            <a:xfrm>
              <a:off x="1409412" y="3793906"/>
              <a:ext cx="307313" cy="307916"/>
              <a:chOff x="609600" y="502508"/>
              <a:chExt cx="395416" cy="395416"/>
            </a:xfrm>
            <a:grpFill/>
          </p:grpSpPr>
          <p:sp>
            <p:nvSpPr>
              <p:cNvPr id="100" name="Rectangle 99"/>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70" name="Group 69"/>
            <p:cNvGrpSpPr/>
            <p:nvPr/>
          </p:nvGrpSpPr>
          <p:grpSpPr>
            <a:xfrm>
              <a:off x="1406880" y="4571303"/>
              <a:ext cx="307313" cy="307916"/>
              <a:chOff x="609600" y="502508"/>
              <a:chExt cx="395416" cy="395416"/>
            </a:xfrm>
            <a:grpFill/>
          </p:grpSpPr>
          <p:sp>
            <p:nvSpPr>
              <p:cNvPr id="98" name="Rectangle 97"/>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9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sp>
          <p:nvSpPr>
            <p:cNvPr id="71" name="Left-Right Arrow 70"/>
            <p:cNvSpPr/>
            <p:nvPr/>
          </p:nvSpPr>
          <p:spPr>
            <a:xfrm>
              <a:off x="7211000" y="4955025"/>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Left-Right Arrow 71"/>
            <p:cNvSpPr/>
            <p:nvPr/>
          </p:nvSpPr>
          <p:spPr>
            <a:xfrm>
              <a:off x="7211000" y="2450512"/>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ame 5"/>
            <p:cNvSpPr>
              <a:spLocks noChangeAspect="1"/>
            </p:cNvSpPr>
            <p:nvPr/>
          </p:nvSpPr>
          <p:spPr bwMode="auto">
            <a:xfrm>
              <a:off x="2627081" y="374282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 name="Picture 73"/>
            <p:cNvPicPr>
              <a:picLocks noChangeAspect="1"/>
            </p:cNvPicPr>
            <p:nvPr/>
          </p:nvPicPr>
          <p:blipFill>
            <a:blip r:embed="rId8">
              <a:clrChange>
                <a:clrFrom>
                  <a:srgbClr val="FFFFFF"/>
                </a:clrFrom>
                <a:clrTo>
                  <a:srgbClr val="FFFFFF">
                    <a:alpha val="0"/>
                  </a:srgbClr>
                </a:clrTo>
              </a:clrChange>
            </a:blip>
            <a:stretch>
              <a:fillRect/>
            </a:stretch>
          </p:blipFill>
          <p:spPr>
            <a:xfrm>
              <a:off x="9851981" y="2346029"/>
              <a:ext cx="1171302" cy="607341"/>
            </a:xfrm>
            <a:prstGeom prst="rect">
              <a:avLst/>
            </a:prstGeom>
            <a:grpFill/>
          </p:spPr>
        </p:pic>
        <p:grpSp>
          <p:nvGrpSpPr>
            <p:cNvPr id="75" name="Group 74"/>
            <p:cNvGrpSpPr/>
            <p:nvPr/>
          </p:nvGrpSpPr>
          <p:grpSpPr>
            <a:xfrm>
              <a:off x="10342221" y="4919573"/>
              <a:ext cx="417153" cy="414539"/>
              <a:chOff x="13858399" y="2733933"/>
              <a:chExt cx="425518" cy="422851"/>
            </a:xfrm>
            <a:grpFill/>
          </p:grpSpPr>
          <p:grpSp>
            <p:nvGrpSpPr>
              <p:cNvPr id="94" name="Group 93"/>
              <p:cNvGrpSpPr/>
              <p:nvPr/>
            </p:nvGrpSpPr>
            <p:grpSpPr>
              <a:xfrm>
                <a:off x="13858399" y="2733933"/>
                <a:ext cx="425518" cy="422851"/>
                <a:chOff x="7536568" y="3223995"/>
                <a:chExt cx="617962" cy="614088"/>
              </a:xfrm>
              <a:grpFill/>
            </p:grpSpPr>
            <p:sp>
              <p:nvSpPr>
                <p:cNvPr id="96" name="Freeform 95"/>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96"/>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p:cNvGrpSpPr/>
            <p:nvPr/>
          </p:nvGrpSpPr>
          <p:grpSpPr>
            <a:xfrm>
              <a:off x="10185895" y="3649027"/>
              <a:ext cx="652771" cy="569163"/>
              <a:chOff x="10444863" y="4012100"/>
              <a:chExt cx="665860" cy="580576"/>
            </a:xfrm>
            <a:grpFill/>
          </p:grpSpPr>
          <p:sp>
            <p:nvSpPr>
              <p:cNvPr id="91" name="Freeform 90"/>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Freeform 9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Group 76"/>
            <p:cNvGrpSpPr/>
            <p:nvPr/>
          </p:nvGrpSpPr>
          <p:grpSpPr>
            <a:xfrm>
              <a:off x="3868709" y="2795040"/>
              <a:ext cx="767555" cy="479963"/>
              <a:chOff x="7966852" y="2699664"/>
              <a:chExt cx="782946" cy="489587"/>
            </a:xfrm>
            <a:grpFill/>
          </p:grpSpPr>
          <p:sp>
            <p:nvSpPr>
              <p:cNvPr id="80" name="Freeform 7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p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705">
                  <a:solidFill>
                    <a:srgbClr val="FFFFFF"/>
                  </a:solidFill>
                  <a:latin typeface="Segoe UI Light"/>
                </a:endParaRPr>
              </a:p>
            </p:txBody>
          </p:sp>
          <p:grpSp>
            <p:nvGrpSpPr>
              <p:cNvPr id="81" name="Group 80"/>
              <p:cNvGrpSpPr/>
              <p:nvPr/>
            </p:nvGrpSpPr>
            <p:grpSpPr>
              <a:xfrm>
                <a:off x="8188271" y="2851116"/>
                <a:ext cx="257445" cy="288170"/>
                <a:chOff x="3876323" y="2412935"/>
                <a:chExt cx="981584" cy="1503227"/>
              </a:xfrm>
              <a:grpFill/>
            </p:grpSpPr>
            <p:grpSp>
              <p:nvGrpSpPr>
                <p:cNvPr id="82" name="Group 81"/>
                <p:cNvGrpSpPr/>
                <p:nvPr/>
              </p:nvGrpSpPr>
              <p:grpSpPr>
                <a:xfrm>
                  <a:off x="4075337" y="2655193"/>
                  <a:ext cx="640701" cy="978962"/>
                  <a:chOff x="3978978" y="2691315"/>
                  <a:chExt cx="745467" cy="1374671"/>
                </a:xfrm>
                <a:grpFill/>
              </p:grpSpPr>
              <p:sp>
                <p:nvSpPr>
                  <p:cNvPr id="85" name="Rectangle 84"/>
                  <p:cNvSpPr/>
                  <p:nvPr>
                    <p:custDataLst>
                      <p:tags r:id="rId1"/>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6" name="Rectangle 85"/>
                  <p:cNvSpPr/>
                  <p:nvPr>
                    <p:custDataLst>
                      <p:tags r:id="rId2"/>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7" name="Rectangle 86"/>
                  <p:cNvSpPr/>
                  <p:nvPr>
                    <p:custDataLst>
                      <p:tags r:id="rId3"/>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8" name="Rectangle 87"/>
                  <p:cNvSpPr/>
                  <p:nvPr>
                    <p:custDataLst>
                      <p:tags r:id="rId4"/>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9" name="Rectangle 88"/>
                  <p:cNvSpPr/>
                  <p:nvPr>
                    <p:custDataLst>
                      <p:tags r:id="rId5"/>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90" name="Rectangle 89"/>
                  <p:cNvSpPr/>
                  <p:nvPr>
                    <p:custDataLst>
                      <p:tags r:id="rId6"/>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83" name="Freeform 8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84" name="Freeform 8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grpSp>
        </p:grpSp>
        <p:sp>
          <p:nvSpPr>
            <p:cNvPr id="78" name="IoT"/>
            <p:cNvSpPr/>
            <p:nvPr/>
          </p:nvSpPr>
          <p:spPr>
            <a:xfrm>
              <a:off x="5263667" y="2097088"/>
              <a:ext cx="1747279" cy="3653146"/>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961"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IoT Hub</a:t>
              </a:r>
            </a:p>
          </p:txBody>
        </p:sp>
        <p:pic>
          <p:nvPicPr>
            <p:cNvPr id="79" name="Group 52"/>
            <p:cNvPicPr>
              <a:picLocks noChangeArrowheads="1"/>
            </p:cNvPicPr>
            <p:nvPr/>
          </p:nvPicPr>
          <p:blipFill>
            <a:blip r:embed="rId9">
              <a:biLevel thresh="25000"/>
              <a:extLst>
                <a:ext uri="{28A0092B-C50C-407E-A947-70E740481C1C}">
                  <a14:useLocalDpi xmlns:a14="http://schemas.microsoft.com/office/drawing/2010/main" val="0"/>
                </a:ext>
              </a:extLst>
            </a:blip>
            <a:srcRect r="-632"/>
            <a:stretch>
              <a:fillRect/>
            </a:stretch>
          </p:blipFill>
          <p:spPr bwMode="auto">
            <a:xfrm>
              <a:off x="5890056" y="3649027"/>
              <a:ext cx="490693" cy="494198"/>
            </a:xfrm>
            <a:prstGeom prst="rect">
              <a:avLst/>
            </a:prstGeom>
            <a:grpFill/>
            <a:extLst/>
          </p:spPr>
        </p:pic>
      </p:grpSp>
    </p:spTree>
    <p:extLst>
      <p:ext uri="{BB962C8B-B14F-4D97-AF65-F5344CB8AC3E}">
        <p14:creationId xmlns:p14="http://schemas.microsoft.com/office/powerpoint/2010/main" val="94321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Consumer Groups</a:t>
            </a:r>
          </a:p>
        </p:txBody>
      </p:sp>
      <p:pic>
        <p:nvPicPr>
          <p:cNvPr id="4" name="Picture 3"/>
          <p:cNvPicPr>
            <a:picLocks noChangeAspect="1"/>
          </p:cNvPicPr>
          <p:nvPr/>
        </p:nvPicPr>
        <p:blipFill>
          <a:blip r:embed="rId2"/>
          <a:stretch>
            <a:fillRect/>
          </a:stretch>
        </p:blipFill>
        <p:spPr>
          <a:xfrm>
            <a:off x="736600" y="1451377"/>
            <a:ext cx="4373320" cy="4327123"/>
          </a:xfrm>
          <a:prstGeom prst="rect">
            <a:avLst/>
          </a:prstGeom>
        </p:spPr>
      </p:pic>
      <p:sp>
        <p:nvSpPr>
          <p:cNvPr id="6" name="TextBox 5"/>
          <p:cNvSpPr txBox="1"/>
          <p:nvPr/>
        </p:nvSpPr>
        <p:spPr>
          <a:xfrm>
            <a:off x="5600700" y="1597405"/>
            <a:ext cx="6197600" cy="4703980"/>
          </a:xfrm>
          <a:prstGeom prst="rect">
            <a:avLst/>
          </a:prstGeom>
          <a:noFill/>
        </p:spPr>
        <p:txBody>
          <a:bodyPr wrap="square" lIns="137160" tIns="109728" rIns="137160" bIns="109728" rtlCol="0">
            <a:spAutoFit/>
          </a:bodyPr>
          <a:lstStyle/>
          <a:p>
            <a:pPr marL="342900" indent="-342900">
              <a:lnSpc>
                <a:spcPct val="150000"/>
              </a:lnSpc>
              <a:spcBef>
                <a:spcPts val="600"/>
              </a:spcBef>
              <a:buFont typeface="Arial" panose="020B0604020202020204" pitchFamily="34" charset="0"/>
              <a:buChar char="•"/>
            </a:pPr>
            <a:r>
              <a:rPr lang="en-GB" sz="2000" dirty="0"/>
              <a:t>Instantiate </a:t>
            </a:r>
            <a:r>
              <a:rPr lang="en-GB" sz="2000" b="1" dirty="0" err="1"/>
              <a:t>EventProcessorHost</a:t>
            </a:r>
            <a:r>
              <a:rPr lang="en-GB" sz="2000" dirty="0"/>
              <a:t> Class</a:t>
            </a:r>
          </a:p>
          <a:p>
            <a:pPr marL="342900" indent="-342900">
              <a:lnSpc>
                <a:spcPct val="150000"/>
              </a:lnSpc>
              <a:spcBef>
                <a:spcPts val="600"/>
              </a:spcBef>
              <a:buFont typeface="Arial" panose="020B0604020202020204" pitchFamily="34" charset="0"/>
              <a:buChar char="•"/>
            </a:pPr>
            <a:r>
              <a:rPr lang="en-GB" sz="2000" dirty="0"/>
              <a:t>Register your </a:t>
            </a:r>
            <a:r>
              <a:rPr lang="en-GB" sz="2000" b="1" dirty="0" err="1"/>
              <a:t>IEventProcessor</a:t>
            </a:r>
            <a:r>
              <a:rPr lang="en-GB" sz="2000" dirty="0"/>
              <a:t> implementation </a:t>
            </a:r>
          </a:p>
          <a:p>
            <a:pPr marL="342900" indent="-342900">
              <a:lnSpc>
                <a:spcPct val="150000"/>
              </a:lnSpc>
              <a:spcBef>
                <a:spcPts val="600"/>
              </a:spcBef>
              <a:buFont typeface="Arial" panose="020B0604020202020204" pitchFamily="34" charset="0"/>
              <a:buChar char="•"/>
            </a:pPr>
            <a:r>
              <a:rPr lang="en-GB" sz="2000" dirty="0"/>
              <a:t>Host will attempt to acquire a lease on every partition</a:t>
            </a:r>
          </a:p>
          <a:p>
            <a:pPr marL="342900" indent="-342900">
              <a:lnSpc>
                <a:spcPct val="150000"/>
              </a:lnSpc>
              <a:spcBef>
                <a:spcPts val="600"/>
              </a:spcBef>
              <a:buFont typeface="Arial" panose="020B0604020202020204" pitchFamily="34" charset="0"/>
              <a:buChar char="•"/>
            </a:pPr>
            <a:r>
              <a:rPr lang="en-GB" sz="2000" dirty="0"/>
              <a:t>Over time the load shifts between nodes as lease expires</a:t>
            </a:r>
          </a:p>
          <a:p>
            <a:pPr marL="342900" indent="-342900">
              <a:lnSpc>
                <a:spcPct val="150000"/>
              </a:lnSpc>
              <a:spcBef>
                <a:spcPts val="600"/>
              </a:spcBef>
              <a:buFont typeface="Arial" panose="020B0604020202020204" pitchFamily="34" charset="0"/>
              <a:buChar char="•"/>
            </a:pPr>
            <a:r>
              <a:rPr lang="en-GB" sz="2000" dirty="0"/>
              <a:t>Host implements storage-based check-pointing mechanism per partition</a:t>
            </a:r>
          </a:p>
          <a:p>
            <a:pPr marL="342900" indent="-342900">
              <a:lnSpc>
                <a:spcPct val="150000"/>
              </a:lnSpc>
              <a:spcBef>
                <a:spcPts val="600"/>
              </a:spcBef>
              <a:buFont typeface="Arial" panose="020B0604020202020204" pitchFamily="34" charset="0"/>
              <a:buChar char="•"/>
            </a:pPr>
            <a:endParaRPr lang="en-GB" sz="2000" dirty="0"/>
          </a:p>
        </p:txBody>
      </p:sp>
    </p:spTree>
    <p:extLst>
      <p:ext uri="{BB962C8B-B14F-4D97-AF65-F5344CB8AC3E}">
        <p14:creationId xmlns:p14="http://schemas.microsoft.com/office/powerpoint/2010/main" val="342240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0" dirty="0">
                <a:solidFill>
                  <a:schemeClr val="accent1"/>
                </a:solidFill>
              </a:rPr>
              <a:t>Azure Streaming Analytics</a:t>
            </a:r>
            <a:endParaRPr lang="en-GB" dirty="0"/>
          </a:p>
        </p:txBody>
      </p:sp>
      <p:sp>
        <p:nvSpPr>
          <p:cNvPr id="6" name="Content Placeholder 5"/>
          <p:cNvSpPr>
            <a:spLocks noGrp="1"/>
          </p:cNvSpPr>
          <p:nvPr>
            <p:ph sz="quarter" idx="14"/>
          </p:nvPr>
        </p:nvSpPr>
        <p:spPr>
          <a:xfrm>
            <a:off x="452005" y="1458964"/>
            <a:ext cx="3580090" cy="4870867"/>
          </a:xfrm>
        </p:spPr>
        <p:txBody>
          <a:bodyPr/>
          <a:lstStyle/>
          <a:p>
            <a:r>
              <a:rPr lang="en-GB" sz="2800" dirty="0">
                <a:solidFill>
                  <a:schemeClr val="tx1"/>
                </a:solidFill>
              </a:rPr>
              <a:t>Stream millions of events per second</a:t>
            </a:r>
          </a:p>
          <a:p>
            <a:r>
              <a:rPr lang="en-GB" sz="2800" dirty="0">
                <a:solidFill>
                  <a:schemeClr val="tx1"/>
                </a:solidFill>
              </a:rPr>
              <a:t>Time based</a:t>
            </a:r>
          </a:p>
          <a:p>
            <a:r>
              <a:rPr lang="en-GB" sz="2800" dirty="0">
                <a:solidFill>
                  <a:schemeClr val="tx1"/>
                </a:solidFill>
              </a:rPr>
              <a:t>Mission critical reliability</a:t>
            </a:r>
          </a:p>
          <a:p>
            <a:r>
              <a:rPr lang="en-GB" sz="2800" dirty="0">
                <a:solidFill>
                  <a:schemeClr val="tx1"/>
                </a:solidFill>
              </a:rPr>
              <a:t>SQL-like language</a:t>
            </a:r>
          </a:p>
          <a:p>
            <a:r>
              <a:rPr lang="en-GB" sz="2800" dirty="0">
                <a:solidFill>
                  <a:schemeClr val="tx1"/>
                </a:solidFill>
              </a:rPr>
              <a:t>Create real time alerts</a:t>
            </a:r>
          </a:p>
          <a:p>
            <a:endParaRPr lang="en-GB" sz="3600" dirty="0"/>
          </a:p>
        </p:txBody>
      </p:sp>
      <p:grpSp>
        <p:nvGrpSpPr>
          <p:cNvPr id="14" name="Group 13"/>
          <p:cNvGrpSpPr/>
          <p:nvPr/>
        </p:nvGrpSpPr>
        <p:grpSpPr>
          <a:xfrm>
            <a:off x="8828210" y="1187620"/>
            <a:ext cx="2898821" cy="3548787"/>
            <a:chOff x="8747508" y="1830540"/>
            <a:chExt cx="2898821" cy="3548787"/>
          </a:xfrm>
        </p:grpSpPr>
        <p:sp>
          <p:nvSpPr>
            <p:cNvPr id="8" name="Text Placeholder 2"/>
            <p:cNvSpPr txBox="1">
              <a:spLocks/>
            </p:cNvSpPr>
            <p:nvPr/>
          </p:nvSpPr>
          <p:spPr>
            <a:xfrm>
              <a:off x="8747508" y="1830540"/>
              <a:ext cx="2898821" cy="513434"/>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2400" dirty="0">
                  <a:solidFill>
                    <a:schemeClr val="tx1"/>
                  </a:solidFill>
                </a:rPr>
                <a:t>Data in Motion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212" y="2709916"/>
              <a:ext cx="2669411" cy="2669411"/>
            </a:xfrm>
            <a:prstGeom prst="rect">
              <a:avLst/>
            </a:prstGeom>
          </p:spPr>
        </p:pic>
      </p:grpSp>
      <p:grpSp>
        <p:nvGrpSpPr>
          <p:cNvPr id="13" name="Group 12"/>
          <p:cNvGrpSpPr/>
          <p:nvPr/>
        </p:nvGrpSpPr>
        <p:grpSpPr>
          <a:xfrm>
            <a:off x="5224755" y="1199813"/>
            <a:ext cx="2891706" cy="3536594"/>
            <a:chOff x="5116668" y="1842733"/>
            <a:chExt cx="2793745" cy="3536594"/>
          </a:xfrm>
        </p:grpSpPr>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16668" y="2709916"/>
              <a:ext cx="2793745" cy="2669411"/>
            </a:xfrm>
            <a:prstGeom prst="rect">
              <a:avLst/>
            </a:prstGeom>
          </p:spPr>
        </p:pic>
        <p:sp>
          <p:nvSpPr>
            <p:cNvPr id="11" name="Text Placeholder 2"/>
            <p:cNvSpPr txBox="1">
              <a:spLocks/>
            </p:cNvSpPr>
            <p:nvPr/>
          </p:nvSpPr>
          <p:spPr>
            <a:xfrm>
              <a:off x="5186203" y="1842733"/>
              <a:ext cx="2654677" cy="513434"/>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2400" dirty="0">
                  <a:solidFill>
                    <a:schemeClr val="tx1"/>
                  </a:solidFill>
                </a:rPr>
                <a:t>Data at Rest</a:t>
              </a:r>
            </a:p>
          </p:txBody>
        </p:sp>
      </p:grpSp>
    </p:spTree>
    <p:extLst>
      <p:ext uri="{BB962C8B-B14F-4D97-AF65-F5344CB8AC3E}">
        <p14:creationId xmlns:p14="http://schemas.microsoft.com/office/powerpoint/2010/main" val="243668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0695" y="201793"/>
            <a:ext cx="11915094" cy="898525"/>
          </a:xfrm>
        </p:spPr>
        <p:txBody>
          <a:bodyPr vert="horz" wrap="square" lIns="143428" tIns="89642" rIns="143428" bIns="89642" rtlCol="0" anchor="t" anchorCtr="0">
            <a:noAutofit/>
          </a:bodyPr>
          <a:lstStyle/>
          <a:p>
            <a:pPr algn="ctr"/>
            <a:r>
              <a:rPr lang="en-US" sz="4800" b="0" dirty="0">
                <a:solidFill>
                  <a:srgbClr val="0070C0"/>
                </a:solidFill>
                <a:cs typeface="Segoe UI Light" panose="020B0502040204020203" pitchFamily="34" charset="0"/>
              </a:rPr>
              <a:t>Windowing Concepts</a:t>
            </a:r>
          </a:p>
        </p:txBody>
      </p:sp>
      <p:sp>
        <p:nvSpPr>
          <p:cNvPr id="6" name="Rectangle 5"/>
          <p:cNvSpPr/>
          <p:nvPr/>
        </p:nvSpPr>
        <p:spPr>
          <a:xfrm>
            <a:off x="393755" y="5269927"/>
            <a:ext cx="6245831" cy="1299330"/>
          </a:xfrm>
          <a:prstGeom prst="rect">
            <a:avLst/>
          </a:prstGeom>
          <a:solidFill>
            <a:schemeClr val="bg2"/>
          </a:solidFill>
        </p:spPr>
        <p:txBody>
          <a:bodyPr wrap="square">
            <a:spAutoFit/>
          </a:bodyPr>
          <a:lstStyle/>
          <a:p>
            <a:r>
              <a:rPr lang="en-US" sz="1961" dirty="0">
                <a:solidFill>
                  <a:srgbClr val="00188F">
                    <a:lumMod val="60000"/>
                    <a:lumOff val="40000"/>
                  </a:srgbClr>
                </a:solidFill>
                <a:latin typeface="Consolas"/>
              </a:rPr>
              <a:t>SELECT</a:t>
            </a:r>
            <a:r>
              <a:rPr lang="en-US" sz="1961" dirty="0">
                <a:solidFill>
                  <a:srgbClr val="404040"/>
                </a:solidFill>
                <a:latin typeface="Consolas"/>
              </a:rPr>
              <a:t> Topic, </a:t>
            </a:r>
            <a:r>
              <a:rPr lang="en-US" sz="1961" dirty="0">
                <a:solidFill>
                  <a:srgbClr val="7030A0"/>
                </a:solidFill>
                <a:latin typeface="Consolas"/>
              </a:rPr>
              <a:t>Count</a:t>
            </a:r>
            <a:r>
              <a:rPr lang="en-US" sz="1961" dirty="0">
                <a:solidFill>
                  <a:srgbClr val="404040"/>
                </a:solidFill>
                <a:latin typeface="Consolas"/>
              </a:rPr>
              <a:t>(*)</a:t>
            </a:r>
            <a:r>
              <a:rPr lang="en-US" sz="1961" dirty="0">
                <a:solidFill>
                  <a:srgbClr val="7030A0"/>
                </a:solidFill>
                <a:latin typeface="Consolas"/>
              </a:rPr>
              <a:t> </a:t>
            </a:r>
            <a:r>
              <a:rPr lang="en-US" sz="1961" dirty="0">
                <a:solidFill>
                  <a:srgbClr val="00188F">
                    <a:lumMod val="60000"/>
                    <a:lumOff val="40000"/>
                  </a:srgbClr>
                </a:solidFill>
                <a:latin typeface="Consolas"/>
              </a:rPr>
              <a:t>AS</a:t>
            </a:r>
            <a:r>
              <a:rPr lang="en-US" sz="1961" dirty="0">
                <a:solidFill>
                  <a:srgbClr val="404040"/>
                </a:solidFill>
                <a:latin typeface="Consolas"/>
              </a:rPr>
              <a:t> </a:t>
            </a:r>
            <a:r>
              <a:rPr lang="en-US" sz="1961" dirty="0" err="1">
                <a:solidFill>
                  <a:srgbClr val="404040"/>
                </a:solidFill>
                <a:latin typeface="Consolas"/>
              </a:rPr>
              <a:t>TotalTweets</a:t>
            </a:r>
            <a:endParaRPr lang="en-US" sz="1961" dirty="0">
              <a:solidFill>
                <a:srgbClr val="404040"/>
              </a:solidFill>
              <a:latin typeface="Consolas"/>
            </a:endParaRPr>
          </a:p>
          <a:p>
            <a:r>
              <a:rPr lang="en-US" sz="1961" dirty="0">
                <a:solidFill>
                  <a:srgbClr val="00188F">
                    <a:lumMod val="60000"/>
                    <a:lumOff val="40000"/>
                  </a:srgbClr>
                </a:solidFill>
                <a:latin typeface="Consolas"/>
              </a:rPr>
              <a:t>FROM</a:t>
            </a:r>
            <a:r>
              <a:rPr lang="en-US" sz="1961" dirty="0">
                <a:solidFill>
                  <a:srgbClr val="404040"/>
                </a:solidFill>
                <a:latin typeface="Consolas"/>
              </a:rPr>
              <a:t> </a:t>
            </a:r>
            <a:r>
              <a:rPr lang="en-US" sz="1961" dirty="0" err="1">
                <a:solidFill>
                  <a:srgbClr val="404040"/>
                </a:solidFill>
                <a:latin typeface="Consolas"/>
              </a:rPr>
              <a:t>TwitterStream</a:t>
            </a:r>
            <a:r>
              <a:rPr lang="en-US" sz="1961" dirty="0">
                <a:solidFill>
                  <a:srgbClr val="404040"/>
                </a:solidFill>
                <a:latin typeface="Consolas"/>
              </a:rPr>
              <a:t> </a:t>
            </a:r>
          </a:p>
          <a:p>
            <a:r>
              <a:rPr lang="en-US" sz="1961" dirty="0">
                <a:solidFill>
                  <a:srgbClr val="00188F">
                    <a:lumMod val="60000"/>
                    <a:lumOff val="40000"/>
                  </a:srgbClr>
                </a:solidFill>
                <a:latin typeface="Consolas"/>
              </a:rPr>
              <a:t>TIMESTAMP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a:t>
            </a:r>
            <a:r>
              <a:rPr lang="en-US" sz="1961" dirty="0" err="1">
                <a:solidFill>
                  <a:srgbClr val="404040"/>
                </a:solidFill>
                <a:latin typeface="Consolas"/>
              </a:rPr>
              <a:t>CreatedAt</a:t>
            </a:r>
            <a:endParaRPr lang="en-US" sz="1961" dirty="0">
              <a:solidFill>
                <a:srgbClr val="404040"/>
              </a:solidFill>
              <a:latin typeface="Consolas"/>
            </a:endParaRPr>
          </a:p>
          <a:p>
            <a:r>
              <a:rPr lang="en-US" sz="1961" dirty="0">
                <a:solidFill>
                  <a:srgbClr val="00188F">
                    <a:lumMod val="60000"/>
                    <a:lumOff val="40000"/>
                  </a:srgbClr>
                </a:solidFill>
                <a:latin typeface="Consolas"/>
              </a:rPr>
              <a:t>GROUP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Topic, </a:t>
            </a:r>
            <a:r>
              <a:rPr lang="en-US" sz="1961" dirty="0" err="1">
                <a:solidFill>
                  <a:srgbClr val="7030A0"/>
                </a:solidFill>
                <a:latin typeface="Consolas"/>
              </a:rPr>
              <a:t>HoppingWindow</a:t>
            </a:r>
            <a:r>
              <a:rPr lang="en-US" sz="1961" dirty="0">
                <a:solidFill>
                  <a:srgbClr val="404040"/>
                </a:solidFill>
                <a:latin typeface="Consolas"/>
              </a:rPr>
              <a:t>(second, 10, 5)</a:t>
            </a:r>
          </a:p>
        </p:txBody>
      </p:sp>
      <p:sp>
        <p:nvSpPr>
          <p:cNvPr id="7" name="Rectangle 6"/>
          <p:cNvSpPr/>
          <p:nvPr/>
        </p:nvSpPr>
        <p:spPr>
          <a:xfrm>
            <a:off x="889099" y="4413974"/>
            <a:ext cx="4402991" cy="693970"/>
          </a:xfrm>
          <a:prstGeom prst="rect">
            <a:avLst/>
          </a:prstGeom>
        </p:spPr>
        <p:txBody>
          <a:bodyPr wrap="square">
            <a:spAutoFit/>
          </a:bodyPr>
          <a:lstStyle/>
          <a:p>
            <a:pPr algn="ctr"/>
            <a:r>
              <a:rPr lang="en-US" sz="1961" i="1" dirty="0">
                <a:solidFill>
                  <a:schemeClr val="accent4"/>
                </a:solidFill>
                <a:ea typeface="Times New Roman" panose="02020603050405020304" pitchFamily="18" charset="0"/>
                <a:cs typeface="Times New Roman" panose="02020603050405020304" pitchFamily="18" charset="0"/>
              </a:rPr>
              <a:t>“Every 5 seconds give me the count of tweets over the last 10 seconds”</a:t>
            </a:r>
            <a:endParaRPr lang="en-US" sz="1961" i="1" dirty="0">
              <a:solidFill>
                <a:schemeClr val="accent4"/>
              </a:solidFill>
            </a:endParaRPr>
          </a:p>
        </p:txBody>
      </p:sp>
      <p:grpSp>
        <p:nvGrpSpPr>
          <p:cNvPr id="2" name="Group 1"/>
          <p:cNvGrpSpPr/>
          <p:nvPr/>
        </p:nvGrpSpPr>
        <p:grpSpPr>
          <a:xfrm>
            <a:off x="5916108" y="1549417"/>
            <a:ext cx="6275892" cy="4120503"/>
            <a:chOff x="5796274" y="515619"/>
            <a:chExt cx="6275892" cy="4120503"/>
          </a:xfrm>
        </p:grpSpPr>
        <p:sp>
          <p:nvSpPr>
            <p:cNvPr id="65" name="Rounded Rectangle 64"/>
            <p:cNvSpPr/>
            <p:nvPr/>
          </p:nvSpPr>
          <p:spPr bwMode="auto">
            <a:xfrm>
              <a:off x="5885971" y="2471050"/>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66" name="Rectangle 65"/>
            <p:cNvSpPr/>
            <p:nvPr/>
          </p:nvSpPr>
          <p:spPr bwMode="auto">
            <a:xfrm>
              <a:off x="6032347"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67" name="Rectangle 66"/>
            <p:cNvSpPr/>
            <p:nvPr/>
          </p:nvSpPr>
          <p:spPr bwMode="auto">
            <a:xfrm>
              <a:off x="63068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68" name="Rectangle 67"/>
            <p:cNvSpPr/>
            <p:nvPr/>
          </p:nvSpPr>
          <p:spPr bwMode="auto">
            <a:xfrm>
              <a:off x="69412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69" name="Rectangle 68"/>
            <p:cNvSpPr/>
            <p:nvPr/>
          </p:nvSpPr>
          <p:spPr bwMode="auto">
            <a:xfrm>
              <a:off x="74799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70" name="Rectangle 69"/>
            <p:cNvSpPr/>
            <p:nvPr/>
          </p:nvSpPr>
          <p:spPr bwMode="auto">
            <a:xfrm>
              <a:off x="72046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1" name="Rectangle 70"/>
            <p:cNvSpPr/>
            <p:nvPr/>
          </p:nvSpPr>
          <p:spPr bwMode="auto">
            <a:xfrm>
              <a:off x="891579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72" name="Rectangle 71"/>
            <p:cNvSpPr/>
            <p:nvPr/>
          </p:nvSpPr>
          <p:spPr bwMode="auto">
            <a:xfrm>
              <a:off x="9184543"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3" name="Oval 72"/>
            <p:cNvSpPr/>
            <p:nvPr/>
          </p:nvSpPr>
          <p:spPr bwMode="auto">
            <a:xfrm>
              <a:off x="5808573"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4" name="Oval 73"/>
            <p:cNvSpPr/>
            <p:nvPr/>
          </p:nvSpPr>
          <p:spPr bwMode="auto">
            <a:xfrm>
              <a:off x="772016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5" name="Oval 74"/>
            <p:cNvSpPr/>
            <p:nvPr/>
          </p:nvSpPr>
          <p:spPr bwMode="auto">
            <a:xfrm>
              <a:off x="676537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6" name="Oval 75"/>
            <p:cNvSpPr/>
            <p:nvPr/>
          </p:nvSpPr>
          <p:spPr bwMode="auto">
            <a:xfrm>
              <a:off x="1042918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7" name="Oval 76"/>
            <p:cNvSpPr/>
            <p:nvPr/>
          </p:nvSpPr>
          <p:spPr bwMode="auto">
            <a:xfrm>
              <a:off x="960041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8" name="Oval 77"/>
            <p:cNvSpPr/>
            <p:nvPr/>
          </p:nvSpPr>
          <p:spPr bwMode="auto">
            <a:xfrm>
              <a:off x="8643617"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926836" y="1990647"/>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96274" y="1712886"/>
              <a:ext cx="74379" cy="184666"/>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0</a:t>
              </a:r>
            </a:p>
          </p:txBody>
        </p:sp>
        <p:sp>
          <p:nvSpPr>
            <p:cNvPr id="81" name="TextBox 80"/>
            <p:cNvSpPr txBox="1"/>
            <p:nvPr/>
          </p:nvSpPr>
          <p:spPr>
            <a:xfrm>
              <a:off x="6757680" y="1712886"/>
              <a:ext cx="74364"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5</a:t>
              </a:r>
            </a:p>
          </p:txBody>
        </p:sp>
        <p:sp>
          <p:nvSpPr>
            <p:cNvPr id="82" name="TextBox 81"/>
            <p:cNvSpPr txBox="1"/>
            <p:nvPr/>
          </p:nvSpPr>
          <p:spPr>
            <a:xfrm>
              <a:off x="960041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20</a:t>
              </a:r>
            </a:p>
          </p:txBody>
        </p:sp>
        <p:sp>
          <p:nvSpPr>
            <p:cNvPr id="83" name="TextBox 82"/>
            <p:cNvSpPr txBox="1"/>
            <p:nvPr/>
          </p:nvSpPr>
          <p:spPr>
            <a:xfrm>
              <a:off x="771220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10</a:t>
              </a:r>
            </a:p>
          </p:txBody>
        </p:sp>
        <p:sp>
          <p:nvSpPr>
            <p:cNvPr id="84" name="TextBox 83"/>
            <p:cNvSpPr txBox="1"/>
            <p:nvPr/>
          </p:nvSpPr>
          <p:spPr>
            <a:xfrm>
              <a:off x="865631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15</a:t>
              </a:r>
            </a:p>
          </p:txBody>
        </p:sp>
        <p:sp>
          <p:nvSpPr>
            <p:cNvPr id="85" name="TextBox 84"/>
            <p:cNvSpPr txBox="1"/>
            <p:nvPr/>
          </p:nvSpPr>
          <p:spPr>
            <a:xfrm>
              <a:off x="11617628" y="1749265"/>
              <a:ext cx="454538" cy="482763"/>
            </a:xfrm>
            <a:prstGeom prst="rect">
              <a:avLst/>
            </a:prstGeom>
            <a:noFill/>
          </p:spPr>
          <p:txBody>
            <a:bodyPr wrap="none" lIns="0" tIns="0" rIns="0" bIns="0" rtlCol="0">
              <a:spAutoFit/>
            </a:bodyPr>
            <a:lstStyle/>
            <a:p>
              <a:pPr algn="ctr"/>
              <a:r>
                <a:rPr lang="en-US" sz="1568" spc="-70" dirty="0">
                  <a:gradFill>
                    <a:gsLst>
                      <a:gs pos="2917">
                        <a:srgbClr val="404040"/>
                      </a:gs>
                      <a:gs pos="30000">
                        <a:srgbClr val="404040"/>
                      </a:gs>
                    </a:gsLst>
                    <a:lin ang="5400000" scaled="0"/>
                  </a:gradFill>
                  <a:latin typeface="Segoe UI Light" panose="020B0502040204020203" pitchFamily="34" charset="0"/>
                </a:rPr>
                <a:t>Time</a:t>
              </a:r>
            </a:p>
            <a:p>
              <a:pPr algn="ctr"/>
              <a:r>
                <a:rPr lang="en-US" sz="1568" spc="-70" dirty="0">
                  <a:gradFill>
                    <a:gsLst>
                      <a:gs pos="2917">
                        <a:srgbClr val="404040"/>
                      </a:gs>
                      <a:gs pos="30000">
                        <a:srgbClr val="404040"/>
                      </a:gs>
                    </a:gsLst>
                    <a:lin ang="5400000" scaled="0"/>
                  </a:gradFill>
                  <a:latin typeface="Segoe UI Light" panose="020B0502040204020203" pitchFamily="34" charset="0"/>
                </a:rPr>
                <a:t> (</a:t>
              </a:r>
              <a:r>
                <a:rPr lang="en-US" sz="1568" spc="-70" dirty="0" err="1">
                  <a:gradFill>
                    <a:gsLst>
                      <a:gs pos="2917">
                        <a:srgbClr val="404040"/>
                      </a:gs>
                      <a:gs pos="30000">
                        <a:srgbClr val="404040"/>
                      </a:gs>
                    </a:gsLst>
                    <a:lin ang="5400000" scaled="0"/>
                  </a:gradFill>
                  <a:latin typeface="Segoe UI Light" panose="020B0502040204020203" pitchFamily="34" charset="0"/>
                </a:rPr>
                <a:t>secs</a:t>
              </a:r>
              <a:r>
                <a:rPr lang="en-US" sz="1568" spc="-70" dirty="0">
                  <a:gradFill>
                    <a:gsLst>
                      <a:gs pos="2917">
                        <a:srgbClr val="404040"/>
                      </a:gs>
                      <a:gs pos="30000">
                        <a:srgbClr val="404040"/>
                      </a:gs>
                    </a:gsLst>
                    <a:lin ang="5400000" scaled="0"/>
                  </a:gradFill>
                  <a:latin typeface="Segoe UI Light" panose="020B0502040204020203" pitchFamily="34" charset="0"/>
                </a:rPr>
                <a:t>)</a:t>
              </a:r>
            </a:p>
          </p:txBody>
        </p:sp>
        <p:cxnSp>
          <p:nvCxnSpPr>
            <p:cNvPr id="86" name="Straight Connector 85"/>
            <p:cNvCxnSpPr/>
            <p:nvPr/>
          </p:nvCxnSpPr>
          <p:spPr>
            <a:xfrm>
              <a:off x="9658116" y="201006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765376" y="2901116"/>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88" name="TextBox 87"/>
            <p:cNvSpPr txBox="1"/>
            <p:nvPr/>
          </p:nvSpPr>
          <p:spPr>
            <a:xfrm>
              <a:off x="1040992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25</a:t>
              </a:r>
            </a:p>
          </p:txBody>
        </p:sp>
        <p:sp>
          <p:nvSpPr>
            <p:cNvPr id="89" name="TextBox 88"/>
            <p:cNvSpPr txBox="1"/>
            <p:nvPr/>
          </p:nvSpPr>
          <p:spPr>
            <a:xfrm>
              <a:off x="5867705" y="515619"/>
              <a:ext cx="5464197" cy="369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765" b="1" dirty="0">
                  <a:solidFill>
                    <a:srgbClr val="404040"/>
                  </a:solidFill>
                  <a:latin typeface="Segoe UI Light" panose="020B0502040204020203" pitchFamily="34" charset="0"/>
                </a:rPr>
                <a:t>A 10-second Hopping Window with a 5-second “Hop”</a:t>
              </a:r>
            </a:p>
          </p:txBody>
        </p:sp>
        <p:sp>
          <p:nvSpPr>
            <p:cNvPr id="90" name="Oval 89"/>
            <p:cNvSpPr/>
            <p:nvPr/>
          </p:nvSpPr>
          <p:spPr bwMode="auto">
            <a:xfrm>
              <a:off x="11272772" y="192957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91" name="TextBox 90"/>
            <p:cNvSpPr txBox="1"/>
            <p:nvPr/>
          </p:nvSpPr>
          <p:spPr>
            <a:xfrm>
              <a:off x="1125753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30</a:t>
              </a:r>
            </a:p>
          </p:txBody>
        </p:sp>
        <p:cxnSp>
          <p:nvCxnSpPr>
            <p:cNvPr id="92" name="Straight Connector 91"/>
            <p:cNvCxnSpPr/>
            <p:nvPr/>
          </p:nvCxnSpPr>
          <p:spPr>
            <a:xfrm>
              <a:off x="11320783" y="194385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781958" y="3350429"/>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94" name="Rectangle 93"/>
            <p:cNvSpPr/>
            <p:nvPr/>
          </p:nvSpPr>
          <p:spPr bwMode="auto">
            <a:xfrm>
              <a:off x="7320218"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95" name="Rectangle 94"/>
            <p:cNvSpPr/>
            <p:nvPr/>
          </p:nvSpPr>
          <p:spPr bwMode="auto">
            <a:xfrm>
              <a:off x="7925557"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96" name="Rectangle 95"/>
            <p:cNvSpPr/>
            <p:nvPr/>
          </p:nvSpPr>
          <p:spPr bwMode="auto">
            <a:xfrm>
              <a:off x="7631236"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7" name="Rectangle 96"/>
            <p:cNvSpPr/>
            <p:nvPr/>
          </p:nvSpPr>
          <p:spPr bwMode="auto">
            <a:xfrm>
              <a:off x="8460156"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98" name="Rectangle 97"/>
            <p:cNvSpPr/>
            <p:nvPr/>
          </p:nvSpPr>
          <p:spPr bwMode="auto">
            <a:xfrm>
              <a:off x="8767004"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9" name="Rounded Rectangle 98"/>
            <p:cNvSpPr/>
            <p:nvPr/>
          </p:nvSpPr>
          <p:spPr bwMode="auto">
            <a:xfrm>
              <a:off x="8704971" y="3798040"/>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0" name="Rounded Rectangle 99"/>
            <p:cNvSpPr/>
            <p:nvPr/>
          </p:nvSpPr>
          <p:spPr bwMode="auto">
            <a:xfrm>
              <a:off x="9670177" y="4236129"/>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1" name="Rectangle 100"/>
            <p:cNvSpPr/>
            <p:nvPr/>
          </p:nvSpPr>
          <p:spPr bwMode="auto">
            <a:xfrm>
              <a:off x="10013609"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2" name="Rectangle 101"/>
            <p:cNvSpPr/>
            <p:nvPr/>
          </p:nvSpPr>
          <p:spPr bwMode="auto">
            <a:xfrm>
              <a:off x="10269433"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03" name="Rectangle 102"/>
            <p:cNvSpPr/>
            <p:nvPr/>
          </p:nvSpPr>
          <p:spPr bwMode="auto">
            <a:xfrm>
              <a:off x="10530252"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4" name="Rectangle 103"/>
            <p:cNvSpPr/>
            <p:nvPr/>
          </p:nvSpPr>
          <p:spPr bwMode="auto">
            <a:xfrm>
              <a:off x="10792918"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5" name="Rectangle 104"/>
            <p:cNvSpPr/>
            <p:nvPr/>
          </p:nvSpPr>
          <p:spPr bwMode="auto">
            <a:xfrm>
              <a:off x="6165615"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6" name="Rectangle 105"/>
            <p:cNvSpPr/>
            <p:nvPr/>
          </p:nvSpPr>
          <p:spPr bwMode="auto">
            <a:xfrm>
              <a:off x="6459154"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7" name="Rectangle 106"/>
            <p:cNvSpPr/>
            <p:nvPr/>
          </p:nvSpPr>
          <p:spPr bwMode="auto">
            <a:xfrm>
              <a:off x="6722158"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108" name="Rectangle 107"/>
            <p:cNvSpPr/>
            <p:nvPr/>
          </p:nvSpPr>
          <p:spPr bwMode="auto">
            <a:xfrm>
              <a:off x="7289403"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109" name="Rectangle 108"/>
            <p:cNvSpPr/>
            <p:nvPr/>
          </p:nvSpPr>
          <p:spPr bwMode="auto">
            <a:xfrm>
              <a:off x="6995081"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0" name="Rectangle 109"/>
            <p:cNvSpPr/>
            <p:nvPr/>
          </p:nvSpPr>
          <p:spPr bwMode="auto">
            <a:xfrm>
              <a:off x="9107755"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111" name="Rectangle 110"/>
            <p:cNvSpPr/>
            <p:nvPr/>
          </p:nvSpPr>
          <p:spPr bwMode="auto">
            <a:xfrm>
              <a:off x="9366984"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2" name="Rectangle 111"/>
            <p:cNvSpPr/>
            <p:nvPr/>
          </p:nvSpPr>
          <p:spPr bwMode="auto">
            <a:xfrm>
              <a:off x="9624677"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13" name="Rectangle 112"/>
            <p:cNvSpPr/>
            <p:nvPr/>
          </p:nvSpPr>
          <p:spPr bwMode="auto">
            <a:xfrm>
              <a:off x="9880502"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14" name="Rectangle 113"/>
            <p:cNvSpPr/>
            <p:nvPr/>
          </p:nvSpPr>
          <p:spPr bwMode="auto">
            <a:xfrm>
              <a:off x="10616011"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5" name="Rectangle 114"/>
            <p:cNvSpPr/>
            <p:nvPr/>
          </p:nvSpPr>
          <p:spPr bwMode="auto">
            <a:xfrm>
              <a:off x="1088820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cxnSp>
          <p:nvCxnSpPr>
            <p:cNvPr id="116" name="Straight Connector 115"/>
            <p:cNvCxnSpPr/>
            <p:nvPr/>
          </p:nvCxnSpPr>
          <p:spPr>
            <a:xfrm>
              <a:off x="8686704" y="199102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95894" y="200054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780302" y="1962684"/>
              <a:ext cx="9520" cy="4340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820072" y="201528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824673"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21" name="Rectangle 120"/>
            <p:cNvSpPr/>
            <p:nvPr/>
          </p:nvSpPr>
          <p:spPr bwMode="auto">
            <a:xfrm>
              <a:off x="10080498"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grpSp>
      <p:sp>
        <p:nvSpPr>
          <p:cNvPr id="8" name="Rectangle 7"/>
          <p:cNvSpPr/>
          <p:nvPr/>
        </p:nvSpPr>
        <p:spPr>
          <a:xfrm>
            <a:off x="302198" y="1158514"/>
            <a:ext cx="5033969" cy="3785652"/>
          </a:xfrm>
          <a:prstGeom prst="rect">
            <a:avLst/>
          </a:prstGeom>
        </p:spPr>
        <p:txBody>
          <a:bodyPr wrap="square">
            <a:spAutoFit/>
          </a:bodyPr>
          <a:lstStyle/>
          <a:p>
            <a:pPr marL="285750" indent="-285750">
              <a:lnSpc>
                <a:spcPct val="200000"/>
              </a:lnSpc>
              <a:buFont typeface="Arial" panose="020B0604020202020204" pitchFamily="34" charset="0"/>
              <a:buChar char="•"/>
            </a:pPr>
            <a:r>
              <a:rPr lang="en-GB" sz="2000" dirty="0"/>
              <a:t>Aka Complex Event Processing</a:t>
            </a:r>
          </a:p>
          <a:p>
            <a:pPr marL="285750" indent="-285750">
              <a:lnSpc>
                <a:spcPct val="200000"/>
              </a:lnSpc>
              <a:buFont typeface="Arial" panose="020B0604020202020204" pitchFamily="34" charset="0"/>
              <a:buChar char="•"/>
            </a:pPr>
            <a:r>
              <a:rPr lang="en-GB" sz="2000" dirty="0"/>
              <a:t>Tumbling, hopping and sliding Windows </a:t>
            </a:r>
          </a:p>
          <a:p>
            <a:pPr marL="285750" indent="-285750">
              <a:lnSpc>
                <a:spcPct val="200000"/>
              </a:lnSpc>
              <a:buFont typeface="Arial" panose="020B0604020202020204" pitchFamily="34" charset="0"/>
              <a:buChar char="•"/>
            </a:pPr>
            <a:r>
              <a:rPr lang="en-GB" sz="2000" dirty="0"/>
              <a:t>Windows are fixed duration</a:t>
            </a:r>
          </a:p>
          <a:p>
            <a:pPr marL="285750" indent="-285750">
              <a:lnSpc>
                <a:spcPct val="200000"/>
              </a:lnSpc>
              <a:buFont typeface="Arial" panose="020B0604020202020204" pitchFamily="34" charset="0"/>
              <a:buChar char="•"/>
            </a:pPr>
            <a:r>
              <a:rPr lang="en-GB" sz="2000" dirty="0"/>
              <a:t>Timestamp of end of the window</a:t>
            </a:r>
          </a:p>
          <a:p>
            <a:pPr marL="285750" indent="-285750">
              <a:lnSpc>
                <a:spcPct val="200000"/>
              </a:lnSpc>
              <a:buFont typeface="Arial" panose="020B0604020202020204" pitchFamily="34" charset="0"/>
              <a:buChar char="•"/>
            </a:pPr>
            <a:endParaRPr lang="en-GB" sz="2000" dirty="0">
              <a:solidFill>
                <a:srgbClr val="0070C0"/>
              </a:solidFill>
            </a:endParaRPr>
          </a:p>
          <a:p>
            <a:pPr marL="285750" indent="-285750">
              <a:lnSpc>
                <a:spcPct val="200000"/>
              </a:lnSpc>
              <a:buFont typeface="Arial" panose="020B0604020202020204" pitchFamily="34" charset="0"/>
              <a:buChar char="•"/>
            </a:pPr>
            <a:endParaRPr lang="en-GB" sz="2000" dirty="0">
              <a:solidFill>
                <a:srgbClr val="0070C0"/>
              </a:solidFill>
            </a:endParaRPr>
          </a:p>
        </p:txBody>
      </p:sp>
    </p:spTree>
    <p:extLst>
      <p:ext uri="{BB962C8B-B14F-4D97-AF65-F5344CB8AC3E}">
        <p14:creationId xmlns:p14="http://schemas.microsoft.com/office/powerpoint/2010/main" val="213228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727" y="1068313"/>
            <a:ext cx="5111175" cy="3761896"/>
          </a:xfrm>
          <a:prstGeom prst="rect">
            <a:avLst/>
          </a:prstGeom>
        </p:spPr>
      </p:pic>
      <p:sp>
        <p:nvSpPr>
          <p:cNvPr id="4" name="Title 3"/>
          <p:cNvSpPr>
            <a:spLocks noGrp="1"/>
          </p:cNvSpPr>
          <p:nvPr>
            <p:ph type="title"/>
          </p:nvPr>
        </p:nvSpPr>
        <p:spPr/>
        <p:txBody>
          <a:bodyPr/>
          <a:lstStyle/>
          <a:p>
            <a:pPr algn="ctr"/>
            <a:r>
              <a:rPr lang="en-GB" b="0" dirty="0"/>
              <a:t>Azure Portal</a:t>
            </a:r>
          </a:p>
        </p:txBody>
      </p:sp>
      <p:pic>
        <p:nvPicPr>
          <p:cNvPr id="7" name="Picture 6"/>
          <p:cNvPicPr>
            <a:picLocks noChangeAspect="1"/>
          </p:cNvPicPr>
          <p:nvPr/>
        </p:nvPicPr>
        <p:blipFill>
          <a:blip r:embed="rId3"/>
          <a:stretch>
            <a:fillRect/>
          </a:stretch>
        </p:blipFill>
        <p:spPr>
          <a:xfrm>
            <a:off x="5919575" y="3426916"/>
            <a:ext cx="5853113" cy="2806586"/>
          </a:xfrm>
          <a:prstGeom prst="rect">
            <a:avLst/>
          </a:prstGeom>
        </p:spPr>
      </p:pic>
      <p:cxnSp>
        <p:nvCxnSpPr>
          <p:cNvPr id="12" name="Elbow Connector 11"/>
          <p:cNvCxnSpPr>
            <a:cxnSpLocks/>
            <a:stCxn id="3" idx="2"/>
          </p:cNvCxnSpPr>
          <p:nvPr/>
        </p:nvCxnSpPr>
        <p:spPr>
          <a:xfrm rot="16200000" flipH="1">
            <a:off x="3773383" y="3788141"/>
            <a:ext cx="862826" cy="29469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12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0" dirty="0"/>
              <a:t>Power BI</a:t>
            </a:r>
          </a:p>
        </p:txBody>
      </p:sp>
      <p:pic>
        <p:nvPicPr>
          <p:cNvPr id="5" name="Picture 4"/>
          <p:cNvPicPr>
            <a:picLocks noChangeAspect="1"/>
          </p:cNvPicPr>
          <p:nvPr/>
        </p:nvPicPr>
        <p:blipFill>
          <a:blip r:embed="rId2"/>
          <a:stretch>
            <a:fillRect/>
          </a:stretch>
        </p:blipFill>
        <p:spPr>
          <a:xfrm>
            <a:off x="420688" y="1030287"/>
            <a:ext cx="4327831" cy="3059113"/>
          </a:xfrm>
          <a:prstGeom prst="rect">
            <a:avLst/>
          </a:prstGeom>
        </p:spPr>
      </p:pic>
      <p:pic>
        <p:nvPicPr>
          <p:cNvPr id="8" name="Picture 7"/>
          <p:cNvPicPr>
            <a:picLocks noChangeAspect="1"/>
          </p:cNvPicPr>
          <p:nvPr/>
        </p:nvPicPr>
        <p:blipFill>
          <a:blip r:embed="rId3"/>
          <a:stretch>
            <a:fillRect/>
          </a:stretch>
        </p:blipFill>
        <p:spPr>
          <a:xfrm>
            <a:off x="4188462" y="1868487"/>
            <a:ext cx="7734300" cy="4772025"/>
          </a:xfrm>
          <a:prstGeom prst="rect">
            <a:avLst/>
          </a:prstGeom>
        </p:spPr>
      </p:pic>
    </p:spTree>
    <p:extLst>
      <p:ext uri="{BB962C8B-B14F-4D97-AF65-F5344CB8AC3E}">
        <p14:creationId xmlns:p14="http://schemas.microsoft.com/office/powerpoint/2010/main" val="1734328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t>Band on the Run @ GitHub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633" y="1443794"/>
            <a:ext cx="8271924" cy="35670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57" y="5155992"/>
            <a:ext cx="2628900" cy="1533525"/>
          </a:xfrm>
          <a:prstGeom prst="rect">
            <a:avLst/>
          </a:prstGeom>
        </p:spPr>
      </p:pic>
      <p:sp>
        <p:nvSpPr>
          <p:cNvPr id="6" name="Rectangle 5"/>
          <p:cNvSpPr/>
          <p:nvPr/>
        </p:nvSpPr>
        <p:spPr>
          <a:xfrm>
            <a:off x="3362633" y="5645115"/>
            <a:ext cx="7045993" cy="584775"/>
          </a:xfrm>
          <a:prstGeom prst="rect">
            <a:avLst/>
          </a:prstGeom>
        </p:spPr>
        <p:txBody>
          <a:bodyPr wrap="square">
            <a:spAutoFit/>
          </a:bodyPr>
          <a:lstStyle/>
          <a:p>
            <a:r>
              <a:rPr lang="en-GB" sz="3200" dirty="0"/>
              <a:t>https://github.com/BandOnTheRun/</a:t>
            </a:r>
          </a:p>
        </p:txBody>
      </p:sp>
    </p:spTree>
    <p:extLst>
      <p:ext uri="{BB962C8B-B14F-4D97-AF65-F5344CB8AC3E}">
        <p14:creationId xmlns:p14="http://schemas.microsoft.com/office/powerpoint/2010/main" val="206298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61880" y="2577650"/>
            <a:ext cx="1295408" cy="2211672"/>
          </a:xfrm>
          <a:prstGeom prst="rect">
            <a:avLst/>
          </a:prstGeom>
        </p:spPr>
      </p:pic>
      <p:sp>
        <p:nvSpPr>
          <p:cNvPr id="18" name="Title 1"/>
          <p:cNvSpPr txBox="1">
            <a:spLocks/>
          </p:cNvSpPr>
          <p:nvPr/>
        </p:nvSpPr>
        <p:spPr>
          <a:xfrm>
            <a:off x="289955" y="409066"/>
            <a:ext cx="11653523" cy="982133"/>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pPr algn="ctr"/>
            <a:r>
              <a:rPr lang="en-US" sz="4400" b="0" dirty="0"/>
              <a:t>Taking control of your Microsoft Band data</a:t>
            </a:r>
          </a:p>
        </p:txBody>
      </p:sp>
      <p:sp>
        <p:nvSpPr>
          <p:cNvPr id="11" name="Rectangle 10"/>
          <p:cNvSpPr/>
          <p:nvPr/>
        </p:nvSpPr>
        <p:spPr>
          <a:xfrm>
            <a:off x="2191160" y="5859636"/>
            <a:ext cx="7367723" cy="646331"/>
          </a:xfrm>
          <a:prstGeom prst="rect">
            <a:avLst/>
          </a:prstGeom>
        </p:spPr>
        <p:txBody>
          <a:bodyPr wrap="none">
            <a:spAutoFit/>
          </a:bodyPr>
          <a:lstStyle/>
          <a:p>
            <a:pPr algn="ctr"/>
            <a:r>
              <a:rPr lang="en-GB" sz="3600" dirty="0">
                <a:hlinkClick r:id="rId4"/>
              </a:rPr>
              <a:t>https://github.com/BandOnTheRun</a:t>
            </a:r>
            <a:endParaRPr lang="en-GB" sz="13800" dirty="0">
              <a:solidFill>
                <a:schemeClr val="accent1">
                  <a:lumMod val="75000"/>
                </a:schemeClr>
              </a:solidFill>
            </a:endParaRPr>
          </a:p>
        </p:txBody>
      </p:sp>
      <p:pic>
        <p:nvPicPr>
          <p:cNvPr id="19" name="Picture 18"/>
          <p:cNvPicPr>
            <a:picLocks noChangeAspect="1"/>
          </p:cNvPicPr>
          <p:nvPr/>
        </p:nvPicPr>
        <p:blipFill>
          <a:blip r:embed="rId5"/>
          <a:stretch>
            <a:fillRect/>
          </a:stretch>
        </p:blipFill>
        <p:spPr>
          <a:xfrm>
            <a:off x="5104610" y="3107844"/>
            <a:ext cx="3051248" cy="1084962"/>
          </a:xfrm>
          <a:prstGeom prst="rect">
            <a:avLst/>
          </a:prstGeom>
        </p:spPr>
      </p:pic>
      <p:pic>
        <p:nvPicPr>
          <p:cNvPr id="13" name="Picture 12"/>
          <p:cNvPicPr>
            <a:picLocks noChangeAspect="1"/>
          </p:cNvPicPr>
          <p:nvPr/>
        </p:nvPicPr>
        <p:blipFill>
          <a:blip r:embed="rId6"/>
          <a:stretch>
            <a:fillRect/>
          </a:stretch>
        </p:blipFill>
        <p:spPr>
          <a:xfrm>
            <a:off x="128124" y="3107844"/>
            <a:ext cx="2514907" cy="1263302"/>
          </a:xfrm>
          <a:prstGeom prst="rect">
            <a:avLst/>
          </a:prstGeom>
        </p:spPr>
      </p:pic>
      <p:grpSp>
        <p:nvGrpSpPr>
          <p:cNvPr id="4" name="Group 3"/>
          <p:cNvGrpSpPr/>
          <p:nvPr/>
        </p:nvGrpSpPr>
        <p:grpSpPr>
          <a:xfrm>
            <a:off x="8482432" y="1816602"/>
            <a:ext cx="3149200" cy="3846226"/>
            <a:chOff x="8482432" y="1816602"/>
            <a:chExt cx="3149200" cy="3846226"/>
          </a:xfrm>
        </p:grpSpPr>
        <p:pic>
          <p:nvPicPr>
            <p:cNvPr id="12" name="Picture 11"/>
            <p:cNvPicPr>
              <a:picLocks noChangeAspect="1"/>
            </p:cNvPicPr>
            <p:nvPr/>
          </p:nvPicPr>
          <p:blipFill>
            <a:blip r:embed="rId7"/>
            <a:stretch>
              <a:fillRect/>
            </a:stretch>
          </p:blipFill>
          <p:spPr>
            <a:xfrm>
              <a:off x="8482432" y="1816602"/>
              <a:ext cx="2718548" cy="1945566"/>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2796" y="3079463"/>
              <a:ext cx="2168836" cy="2583365"/>
            </a:xfrm>
            <a:prstGeom prst="rect">
              <a:avLst/>
            </a:prstGeom>
          </p:spPr>
        </p:pic>
      </p:grpSp>
    </p:spTree>
    <p:extLst>
      <p:ext uri="{BB962C8B-B14F-4D97-AF65-F5344CB8AC3E}">
        <p14:creationId xmlns:p14="http://schemas.microsoft.com/office/powerpoint/2010/main" val="19526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b="0" dirty="0"/>
              <a:t>Demo</a:t>
            </a:r>
          </a:p>
        </p:txBody>
      </p:sp>
      <p:sp>
        <p:nvSpPr>
          <p:cNvPr id="9" name="Rectangle 8"/>
          <p:cNvSpPr/>
          <p:nvPr/>
        </p:nvSpPr>
        <p:spPr>
          <a:xfrm>
            <a:off x="0" y="6273225"/>
            <a:ext cx="12192000" cy="584775"/>
          </a:xfrm>
          <a:prstGeom prst="rect">
            <a:avLst/>
          </a:prstGeom>
          <a:gradFill flip="none" rotWithShape="1">
            <a:gsLst>
              <a:gs pos="0">
                <a:schemeClr val="accent1">
                  <a:alpha val="0"/>
                  <a:lumMod val="0"/>
                </a:schemeClr>
              </a:gs>
              <a:gs pos="100000">
                <a:schemeClr val="tx2"/>
              </a:gs>
            </a:gsLst>
            <a:lin ang="5400000" scaled="1"/>
            <a:tileRect/>
          </a:gradFill>
        </p:spPr>
        <p:txBody>
          <a:bodyPr wrap="square">
            <a:spAutoFit/>
          </a:bodyPr>
          <a:lstStyle/>
          <a:p>
            <a:pPr algn="ctr"/>
            <a:r>
              <a:rPr lang="en-GB" sz="3200" dirty="0">
                <a:solidFill>
                  <a:schemeClr val="bg1"/>
                </a:solidFill>
              </a:rPr>
              <a:t>http://bandontheruntracker.azurewebsites.net/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370" y="3690049"/>
            <a:ext cx="3167236" cy="2819113"/>
          </a:xfrm>
          <a:prstGeom prst="rect">
            <a:avLst/>
          </a:prstGeom>
        </p:spPr>
      </p:pic>
    </p:spTree>
    <p:extLst>
      <p:ext uri="{BB962C8B-B14F-4D97-AF65-F5344CB8AC3E}">
        <p14:creationId xmlns:p14="http://schemas.microsoft.com/office/powerpoint/2010/main" val="1734197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7426" y="-431463"/>
            <a:ext cx="11146469" cy="7763342"/>
          </a:xfrm>
          <a:prstGeom prst="rect">
            <a:avLst/>
          </a:prstGeom>
        </p:spPr>
      </p:pic>
      <p:pic>
        <p:nvPicPr>
          <p:cNvPr id="15" name="Picture 14" descr="Neon_Front_V3_WhiteBG_RGB.png"/>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006052" y="44400"/>
            <a:ext cx="3798257" cy="2136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49690" y="1944899"/>
            <a:ext cx="6196194" cy="4315552"/>
          </a:xfrm>
          <a:prstGeom prst="rect">
            <a:avLst/>
          </a:prstGeom>
        </p:spPr>
      </p:pic>
      <p:sp>
        <p:nvSpPr>
          <p:cNvPr id="3" name="Text Placeholder 2"/>
          <p:cNvSpPr>
            <a:spLocks noGrp="1"/>
          </p:cNvSpPr>
          <p:nvPr>
            <p:ph type="body" sz="quarter" idx="4294967295"/>
          </p:nvPr>
        </p:nvSpPr>
        <p:spPr>
          <a:xfrm>
            <a:off x="2453" y="1189355"/>
            <a:ext cx="11142669" cy="1415571"/>
          </a:xfrm>
        </p:spPr>
        <p:txBody>
          <a:bodyPr/>
          <a:lstStyle/>
          <a:p>
            <a:endParaRPr lang="en-US" dirty="0"/>
          </a:p>
          <a:p>
            <a:endParaRPr lang="en-US" dirty="0"/>
          </a:p>
        </p:txBody>
      </p:sp>
      <p:sp>
        <p:nvSpPr>
          <p:cNvPr id="10" name="TextBox 9"/>
          <p:cNvSpPr txBox="1"/>
          <p:nvPr/>
        </p:nvSpPr>
        <p:spPr>
          <a:xfrm>
            <a:off x="910870" y="1219990"/>
            <a:ext cx="2485991" cy="533702"/>
          </a:xfrm>
          <a:prstGeom prst="rect">
            <a:avLst/>
          </a:prstGeom>
          <a:noFill/>
        </p:spPr>
        <p:txBody>
          <a:bodyPr wrap="square" lIns="179165" tIns="143334" rIns="179165" bIns="143334" rtlCol="0">
            <a:spAutoFit/>
          </a:bodyPr>
          <a:lstStyle/>
          <a:p>
            <a:pPr>
              <a:lnSpc>
                <a:spcPct val="90000"/>
              </a:lnSpc>
              <a:spcAft>
                <a:spcPts val="588"/>
              </a:spcAft>
            </a:pPr>
            <a:r>
              <a:rPr lang="en-US" sz="1763" dirty="0">
                <a:solidFill>
                  <a:srgbClr val="000000"/>
                </a:solidFill>
                <a:latin typeface="Segoe UI"/>
              </a:rPr>
              <a:t>Curved Display</a:t>
            </a:r>
          </a:p>
        </p:txBody>
      </p:sp>
      <p:sp>
        <p:nvSpPr>
          <p:cNvPr id="11" name="TextBox 10"/>
          <p:cNvSpPr txBox="1"/>
          <p:nvPr/>
        </p:nvSpPr>
        <p:spPr>
          <a:xfrm>
            <a:off x="6346076" y="4062016"/>
            <a:ext cx="1368095" cy="782267"/>
          </a:xfrm>
          <a:prstGeom prst="rect">
            <a:avLst/>
          </a:prstGeom>
          <a:noFill/>
        </p:spPr>
        <p:txBody>
          <a:bodyPr wrap="square" lIns="179165" tIns="143334" rIns="179165" bIns="143334" rtlCol="0">
            <a:spAutoFit/>
          </a:bodyPr>
          <a:lstStyle/>
          <a:p>
            <a:pPr algn="ctr">
              <a:lnSpc>
                <a:spcPct val="90000"/>
              </a:lnSpc>
              <a:spcAft>
                <a:spcPts val="588"/>
              </a:spcAft>
            </a:pPr>
            <a:r>
              <a:rPr lang="en-US" sz="1763" dirty="0">
                <a:solidFill>
                  <a:srgbClr val="000000"/>
                </a:solidFill>
                <a:latin typeface="Segoe UI"/>
              </a:rPr>
              <a:t>Metal Finishes</a:t>
            </a:r>
          </a:p>
        </p:txBody>
      </p:sp>
      <p:sp>
        <p:nvSpPr>
          <p:cNvPr id="12" name="TextBox 11"/>
          <p:cNvSpPr txBox="1"/>
          <p:nvPr/>
        </p:nvSpPr>
        <p:spPr>
          <a:xfrm>
            <a:off x="10041387" y="1882443"/>
            <a:ext cx="1398020" cy="1036488"/>
          </a:xfrm>
          <a:prstGeom prst="rect">
            <a:avLst/>
          </a:prstGeom>
          <a:noFill/>
        </p:spPr>
        <p:txBody>
          <a:bodyPr wrap="square" lIns="179165" tIns="143334" rIns="179165" bIns="143334" rtlCol="0">
            <a:spAutoFit/>
          </a:bodyPr>
          <a:lstStyle/>
          <a:p>
            <a:pPr algn="ctr">
              <a:lnSpc>
                <a:spcPct val="90000"/>
              </a:lnSpc>
              <a:spcAft>
                <a:spcPts val="588"/>
              </a:spcAft>
            </a:pPr>
            <a:r>
              <a:rPr lang="en-US" sz="1763" dirty="0">
                <a:solidFill>
                  <a:srgbClr val="000000"/>
                </a:solidFill>
                <a:latin typeface="Segoe UI"/>
              </a:rPr>
              <a:t>Stainless Steel Casing</a:t>
            </a:r>
          </a:p>
        </p:txBody>
      </p:sp>
      <p:sp>
        <p:nvSpPr>
          <p:cNvPr id="13" name="TextBox 12"/>
          <p:cNvSpPr txBox="1"/>
          <p:nvPr/>
        </p:nvSpPr>
        <p:spPr>
          <a:xfrm>
            <a:off x="6679865" y="1753694"/>
            <a:ext cx="2846237" cy="533614"/>
          </a:xfrm>
          <a:prstGeom prst="rect">
            <a:avLst/>
          </a:prstGeom>
          <a:noFill/>
        </p:spPr>
        <p:txBody>
          <a:bodyPr wrap="square" lIns="179165" tIns="143334" rIns="179165" bIns="143334" rtlCol="0">
            <a:spAutoFit/>
          </a:bodyPr>
          <a:lstStyle/>
          <a:p>
            <a:pPr>
              <a:lnSpc>
                <a:spcPct val="90000"/>
              </a:lnSpc>
              <a:spcAft>
                <a:spcPts val="588"/>
              </a:spcAft>
            </a:pPr>
            <a:r>
              <a:rPr lang="en-US" sz="1763" dirty="0">
                <a:solidFill>
                  <a:srgbClr val="000000"/>
                </a:solidFill>
                <a:latin typeface="Segoe UI"/>
              </a:rPr>
              <a:t>Corning® Gorilla® Glass</a:t>
            </a:r>
          </a:p>
        </p:txBody>
      </p:sp>
      <p:sp>
        <p:nvSpPr>
          <p:cNvPr id="14" name="TextBox 13"/>
          <p:cNvSpPr txBox="1"/>
          <p:nvPr/>
        </p:nvSpPr>
        <p:spPr>
          <a:xfrm>
            <a:off x="5997356" y="5284784"/>
            <a:ext cx="1841446" cy="538127"/>
          </a:xfrm>
          <a:prstGeom prst="rect">
            <a:avLst/>
          </a:prstGeom>
          <a:noFill/>
        </p:spPr>
        <p:txBody>
          <a:bodyPr wrap="square" lIns="179165" tIns="143334" rIns="179165" bIns="143334" rtlCol="0">
            <a:spAutoFit/>
          </a:bodyPr>
          <a:lstStyle/>
          <a:p>
            <a:pPr algn="ctr">
              <a:lnSpc>
                <a:spcPct val="90000"/>
              </a:lnSpc>
              <a:spcAft>
                <a:spcPts val="588"/>
              </a:spcAft>
            </a:pPr>
            <a:r>
              <a:rPr lang="en-US" sz="1763" dirty="0">
                <a:solidFill>
                  <a:srgbClr val="000000"/>
                </a:solidFill>
                <a:latin typeface="Segoe UI"/>
              </a:rPr>
              <a:t>Sliding Clasp</a:t>
            </a:r>
          </a:p>
        </p:txBody>
      </p:sp>
    </p:spTree>
    <p:extLst>
      <p:ext uri="{BB962C8B-B14F-4D97-AF65-F5344CB8AC3E}">
        <p14:creationId xmlns:p14="http://schemas.microsoft.com/office/powerpoint/2010/main" val="45989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nd Sensors.png"/>
          <p:cNvPicPr>
            <a:picLocks noChangeAspect="1"/>
          </p:cNvPicPr>
          <p:nvPr/>
        </p:nvPicPr>
        <p:blipFill rotWithShape="1">
          <a:blip r:embed="rId3">
            <a:extLst>
              <a:ext uri="{28A0092B-C50C-407E-A947-70E740481C1C}">
                <a14:useLocalDpi xmlns:a14="http://schemas.microsoft.com/office/drawing/2010/main" val="0"/>
              </a:ext>
            </a:extLst>
          </a:blip>
          <a:srcRect l="29976"/>
          <a:stretch/>
        </p:blipFill>
        <p:spPr>
          <a:xfrm>
            <a:off x="3655612" y="1386296"/>
            <a:ext cx="8533939" cy="4972335"/>
          </a:xfrm>
          <a:prstGeom prst="rect">
            <a:avLst/>
          </a:prstGeom>
        </p:spPr>
      </p:pic>
      <p:sp>
        <p:nvSpPr>
          <p:cNvPr id="2" name="Title 1"/>
          <p:cNvSpPr>
            <a:spLocks noGrp="1"/>
          </p:cNvSpPr>
          <p:nvPr>
            <p:ph type="title"/>
          </p:nvPr>
        </p:nvSpPr>
        <p:spPr/>
        <p:txBody>
          <a:bodyPr/>
          <a:lstStyle/>
          <a:p>
            <a:r>
              <a:rPr lang="en-US" dirty="0">
                <a:solidFill>
                  <a:srgbClr val="404040">
                    <a:alpha val="99000"/>
                  </a:srgbClr>
                </a:solidFill>
              </a:rPr>
              <a:t>Packed With Sensors</a:t>
            </a:r>
          </a:p>
        </p:txBody>
      </p:sp>
      <p:sp>
        <p:nvSpPr>
          <p:cNvPr id="7" name="Oval 6"/>
          <p:cNvSpPr/>
          <p:nvPr/>
        </p:nvSpPr>
        <p:spPr bwMode="auto">
          <a:xfrm>
            <a:off x="520233" y="2441004"/>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1</a:t>
            </a:r>
          </a:p>
        </p:txBody>
      </p:sp>
      <p:sp>
        <p:nvSpPr>
          <p:cNvPr id="9" name="Oval 8"/>
          <p:cNvSpPr/>
          <p:nvPr/>
        </p:nvSpPr>
        <p:spPr bwMode="auto">
          <a:xfrm>
            <a:off x="520233" y="2746989"/>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2</a:t>
            </a:r>
          </a:p>
        </p:txBody>
      </p:sp>
      <p:sp>
        <p:nvSpPr>
          <p:cNvPr id="10" name="Oval 9"/>
          <p:cNvSpPr/>
          <p:nvPr/>
        </p:nvSpPr>
        <p:spPr bwMode="auto">
          <a:xfrm>
            <a:off x="520233" y="3052974"/>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3</a:t>
            </a:r>
          </a:p>
        </p:txBody>
      </p:sp>
      <p:sp>
        <p:nvSpPr>
          <p:cNvPr id="11" name="Oval 10"/>
          <p:cNvSpPr/>
          <p:nvPr/>
        </p:nvSpPr>
        <p:spPr bwMode="auto">
          <a:xfrm>
            <a:off x="520233" y="3358960"/>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4</a:t>
            </a:r>
          </a:p>
        </p:txBody>
      </p:sp>
      <p:sp>
        <p:nvSpPr>
          <p:cNvPr id="12" name="Oval 11"/>
          <p:cNvSpPr/>
          <p:nvPr/>
        </p:nvSpPr>
        <p:spPr bwMode="auto">
          <a:xfrm>
            <a:off x="520233" y="3664946"/>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5</a:t>
            </a:r>
          </a:p>
        </p:txBody>
      </p:sp>
      <p:sp>
        <p:nvSpPr>
          <p:cNvPr id="13" name="Oval 12"/>
          <p:cNvSpPr/>
          <p:nvPr/>
        </p:nvSpPr>
        <p:spPr bwMode="auto">
          <a:xfrm>
            <a:off x="520233" y="3970932"/>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6</a:t>
            </a:r>
          </a:p>
        </p:txBody>
      </p:sp>
      <p:sp>
        <p:nvSpPr>
          <p:cNvPr id="14" name="Oval 13"/>
          <p:cNvSpPr/>
          <p:nvPr/>
        </p:nvSpPr>
        <p:spPr bwMode="auto">
          <a:xfrm>
            <a:off x="520233" y="4276917"/>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7</a:t>
            </a:r>
          </a:p>
        </p:txBody>
      </p:sp>
      <p:sp>
        <p:nvSpPr>
          <p:cNvPr id="15" name="Oval 14"/>
          <p:cNvSpPr/>
          <p:nvPr/>
        </p:nvSpPr>
        <p:spPr bwMode="auto">
          <a:xfrm>
            <a:off x="520233" y="4582902"/>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8</a:t>
            </a:r>
          </a:p>
        </p:txBody>
      </p:sp>
      <p:sp>
        <p:nvSpPr>
          <p:cNvPr id="16" name="Oval 15"/>
          <p:cNvSpPr/>
          <p:nvPr/>
        </p:nvSpPr>
        <p:spPr bwMode="auto">
          <a:xfrm>
            <a:off x="520233" y="4888889"/>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9</a:t>
            </a:r>
          </a:p>
        </p:txBody>
      </p:sp>
      <p:sp>
        <p:nvSpPr>
          <p:cNvPr id="17" name="Oval 16"/>
          <p:cNvSpPr/>
          <p:nvPr/>
        </p:nvSpPr>
        <p:spPr bwMode="auto">
          <a:xfrm>
            <a:off x="520233" y="5194874"/>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10</a:t>
            </a:r>
          </a:p>
        </p:txBody>
      </p:sp>
      <p:sp>
        <p:nvSpPr>
          <p:cNvPr id="18" name="Oval 17"/>
          <p:cNvSpPr/>
          <p:nvPr/>
        </p:nvSpPr>
        <p:spPr bwMode="auto">
          <a:xfrm>
            <a:off x="520233" y="5500861"/>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11</a:t>
            </a:r>
          </a:p>
        </p:txBody>
      </p:sp>
      <p:sp>
        <p:nvSpPr>
          <p:cNvPr id="19" name="TextBox 18"/>
          <p:cNvSpPr txBox="1"/>
          <p:nvPr/>
        </p:nvSpPr>
        <p:spPr>
          <a:xfrm>
            <a:off x="883913" y="2441004"/>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Optical heart rate sensor</a:t>
            </a:r>
          </a:p>
        </p:txBody>
      </p:sp>
      <p:sp>
        <p:nvSpPr>
          <p:cNvPr id="20" name="TextBox 19"/>
          <p:cNvSpPr txBox="1"/>
          <p:nvPr/>
        </p:nvSpPr>
        <p:spPr>
          <a:xfrm>
            <a:off x="883913" y="2746989"/>
            <a:ext cx="2166108" cy="228070"/>
          </a:xfrm>
          <a:prstGeom prst="rect">
            <a:avLst/>
          </a:prstGeom>
          <a:noFill/>
        </p:spPr>
        <p:txBody>
          <a:bodyPr wrap="none" lIns="0" tIns="0" rIns="0" bIns="0" rtlCol="0" anchor="ctr">
            <a:noAutofit/>
          </a:bodyPr>
          <a:lstStyle/>
          <a:p>
            <a:r>
              <a:rPr lang="en-US" sz="1000" b="1">
                <a:solidFill>
                  <a:srgbClr val="000000">
                    <a:lumMod val="75000"/>
                    <a:lumOff val="25000"/>
                    <a:alpha val="99000"/>
                  </a:srgbClr>
                </a:solidFill>
                <a:latin typeface="Arial"/>
                <a:cs typeface="Arial"/>
              </a:rPr>
              <a:t>3-axis accelerometer/gyroscope</a:t>
            </a:r>
            <a:endParaRPr lang="en-US" sz="1000" b="1" dirty="0">
              <a:solidFill>
                <a:srgbClr val="000000">
                  <a:lumMod val="75000"/>
                  <a:lumOff val="25000"/>
                  <a:alpha val="99000"/>
                </a:srgbClr>
              </a:solidFill>
              <a:latin typeface="Arial"/>
              <a:cs typeface="Arial"/>
            </a:endParaRPr>
          </a:p>
        </p:txBody>
      </p:sp>
      <p:sp>
        <p:nvSpPr>
          <p:cNvPr id="21" name="TextBox 20"/>
          <p:cNvSpPr txBox="1"/>
          <p:nvPr/>
        </p:nvSpPr>
        <p:spPr>
          <a:xfrm>
            <a:off x="883913" y="3052974"/>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GPS</a:t>
            </a:r>
          </a:p>
        </p:txBody>
      </p:sp>
      <p:sp>
        <p:nvSpPr>
          <p:cNvPr id="22" name="TextBox 21"/>
          <p:cNvSpPr txBox="1"/>
          <p:nvPr/>
        </p:nvSpPr>
        <p:spPr>
          <a:xfrm>
            <a:off x="883913" y="3358960"/>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Ambient light sensor</a:t>
            </a:r>
          </a:p>
        </p:txBody>
      </p:sp>
      <p:sp>
        <p:nvSpPr>
          <p:cNvPr id="23" name="TextBox 22"/>
          <p:cNvSpPr txBox="1"/>
          <p:nvPr/>
        </p:nvSpPr>
        <p:spPr>
          <a:xfrm>
            <a:off x="883913" y="3664946"/>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UV sensor</a:t>
            </a:r>
          </a:p>
        </p:txBody>
      </p:sp>
      <p:sp>
        <p:nvSpPr>
          <p:cNvPr id="24" name="TextBox 23"/>
          <p:cNvSpPr txBox="1"/>
          <p:nvPr/>
        </p:nvSpPr>
        <p:spPr>
          <a:xfrm>
            <a:off x="883913" y="3970932"/>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Capacitive sensor</a:t>
            </a:r>
          </a:p>
        </p:txBody>
      </p:sp>
      <p:sp>
        <p:nvSpPr>
          <p:cNvPr id="25" name="TextBox 24"/>
          <p:cNvSpPr txBox="1"/>
          <p:nvPr/>
        </p:nvSpPr>
        <p:spPr>
          <a:xfrm>
            <a:off x="883913" y="4276917"/>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Haptic vibration motor</a:t>
            </a:r>
          </a:p>
        </p:txBody>
      </p:sp>
      <p:sp>
        <p:nvSpPr>
          <p:cNvPr id="26" name="TextBox 25"/>
          <p:cNvSpPr txBox="1"/>
          <p:nvPr/>
        </p:nvSpPr>
        <p:spPr>
          <a:xfrm>
            <a:off x="883913" y="4582902"/>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Microphone</a:t>
            </a:r>
          </a:p>
        </p:txBody>
      </p:sp>
      <p:sp>
        <p:nvSpPr>
          <p:cNvPr id="27" name="TextBox 26"/>
          <p:cNvSpPr txBox="1"/>
          <p:nvPr/>
        </p:nvSpPr>
        <p:spPr>
          <a:xfrm>
            <a:off x="883913" y="4888889"/>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Galvanic skin response</a:t>
            </a:r>
          </a:p>
        </p:txBody>
      </p:sp>
      <p:sp>
        <p:nvSpPr>
          <p:cNvPr id="28" name="TextBox 27"/>
          <p:cNvSpPr txBox="1"/>
          <p:nvPr/>
        </p:nvSpPr>
        <p:spPr>
          <a:xfrm>
            <a:off x="883913" y="5194874"/>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Barometer/altimeter</a:t>
            </a:r>
          </a:p>
        </p:txBody>
      </p:sp>
      <p:sp>
        <p:nvSpPr>
          <p:cNvPr id="29" name="TextBox 28"/>
          <p:cNvSpPr txBox="1"/>
          <p:nvPr/>
        </p:nvSpPr>
        <p:spPr>
          <a:xfrm>
            <a:off x="883913" y="5500861"/>
            <a:ext cx="2166108" cy="228070"/>
          </a:xfrm>
          <a:prstGeom prst="rect">
            <a:avLst/>
          </a:prstGeom>
          <a:noFill/>
        </p:spPr>
        <p:txBody>
          <a:bodyPr wrap="none" lIns="0" tIns="0" rIns="0" bIns="0" rtlCol="0" anchor="ctr">
            <a:noAutofit/>
          </a:bodyPr>
          <a:lstStyle/>
          <a:p>
            <a:r>
              <a:rPr lang="en-US" sz="1000" b="1" dirty="0">
                <a:solidFill>
                  <a:srgbClr val="000000">
                    <a:lumMod val="75000"/>
                    <a:lumOff val="25000"/>
                    <a:alpha val="99000"/>
                  </a:srgbClr>
                </a:solidFill>
                <a:latin typeface="Arial"/>
                <a:cs typeface="Arial"/>
              </a:rPr>
              <a:t>Skin temperature sensor</a:t>
            </a:r>
          </a:p>
        </p:txBody>
      </p:sp>
      <p:sp>
        <p:nvSpPr>
          <p:cNvPr id="30" name="TextBox 29"/>
          <p:cNvSpPr txBox="1"/>
          <p:nvPr/>
        </p:nvSpPr>
        <p:spPr>
          <a:xfrm>
            <a:off x="520234" y="1490246"/>
            <a:ext cx="2529787" cy="691503"/>
          </a:xfrm>
          <a:prstGeom prst="rect">
            <a:avLst/>
          </a:prstGeom>
          <a:noFill/>
        </p:spPr>
        <p:txBody>
          <a:bodyPr wrap="square" lIns="0" tIns="0" rIns="0" bIns="0" rtlCol="0" anchor="ctr">
            <a:noAutofit/>
          </a:bodyPr>
          <a:lstStyle/>
          <a:p>
            <a:pPr>
              <a:lnSpc>
                <a:spcPct val="110000"/>
              </a:lnSpc>
              <a:spcAft>
                <a:spcPts val="300"/>
              </a:spcAft>
            </a:pPr>
            <a:r>
              <a:rPr lang="en-US" sz="1000" b="1" dirty="0">
                <a:solidFill>
                  <a:srgbClr val="000000">
                    <a:lumMod val="75000"/>
                    <a:lumOff val="25000"/>
                    <a:alpha val="99000"/>
                  </a:srgbClr>
                </a:solidFill>
                <a:latin typeface="Arial"/>
                <a:cs typeface="Arial"/>
              </a:rPr>
              <a:t>Technology</a:t>
            </a:r>
          </a:p>
          <a:p>
            <a:pPr>
              <a:lnSpc>
                <a:spcPct val="110000"/>
              </a:lnSpc>
            </a:pPr>
            <a:r>
              <a:rPr lang="en-US" sz="1000" dirty="0">
                <a:solidFill>
                  <a:srgbClr val="000000">
                    <a:lumMod val="75000"/>
                    <a:lumOff val="25000"/>
                    <a:alpha val="99000"/>
                  </a:srgbClr>
                </a:solidFill>
                <a:latin typeface="Arial"/>
                <a:cs typeface="Arial"/>
              </a:rPr>
              <a:t>Understanding the technology and different inputs will help you design the best experience for your user.</a:t>
            </a:r>
          </a:p>
        </p:txBody>
      </p:sp>
      <p:sp>
        <p:nvSpPr>
          <p:cNvPr id="31" name="Oval 30"/>
          <p:cNvSpPr/>
          <p:nvPr/>
        </p:nvSpPr>
        <p:spPr bwMode="auto">
          <a:xfrm>
            <a:off x="6875726" y="1861135"/>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4</a:t>
            </a:r>
          </a:p>
        </p:txBody>
      </p:sp>
      <p:sp>
        <p:nvSpPr>
          <p:cNvPr id="32" name="Oval 31"/>
          <p:cNvSpPr/>
          <p:nvPr/>
        </p:nvSpPr>
        <p:spPr bwMode="auto">
          <a:xfrm>
            <a:off x="9196482" y="3219486"/>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1</a:t>
            </a:r>
          </a:p>
        </p:txBody>
      </p:sp>
      <p:sp>
        <p:nvSpPr>
          <p:cNvPr id="33" name="Oval 32"/>
          <p:cNvSpPr/>
          <p:nvPr/>
        </p:nvSpPr>
        <p:spPr bwMode="auto">
          <a:xfrm>
            <a:off x="10679014" y="1530639"/>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2</a:t>
            </a:r>
          </a:p>
        </p:txBody>
      </p:sp>
      <p:sp>
        <p:nvSpPr>
          <p:cNvPr id="34" name="Oval 33"/>
          <p:cNvSpPr/>
          <p:nvPr/>
        </p:nvSpPr>
        <p:spPr bwMode="auto">
          <a:xfrm>
            <a:off x="10679014" y="1886157"/>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6</a:t>
            </a:r>
          </a:p>
        </p:txBody>
      </p:sp>
      <p:sp>
        <p:nvSpPr>
          <p:cNvPr id="35" name="Oval 34"/>
          <p:cNvSpPr/>
          <p:nvPr/>
        </p:nvSpPr>
        <p:spPr bwMode="auto">
          <a:xfrm>
            <a:off x="10679014" y="2264658"/>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10</a:t>
            </a:r>
          </a:p>
        </p:txBody>
      </p:sp>
      <p:sp>
        <p:nvSpPr>
          <p:cNvPr id="36" name="Oval 35"/>
          <p:cNvSpPr/>
          <p:nvPr/>
        </p:nvSpPr>
        <p:spPr bwMode="auto">
          <a:xfrm>
            <a:off x="7889103" y="1530639"/>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8</a:t>
            </a:r>
          </a:p>
        </p:txBody>
      </p:sp>
      <p:sp>
        <p:nvSpPr>
          <p:cNvPr id="37" name="Oval 36"/>
          <p:cNvSpPr/>
          <p:nvPr/>
        </p:nvSpPr>
        <p:spPr bwMode="auto">
          <a:xfrm>
            <a:off x="7889103" y="1886157"/>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7</a:t>
            </a:r>
          </a:p>
        </p:txBody>
      </p:sp>
      <p:sp>
        <p:nvSpPr>
          <p:cNvPr id="38" name="Oval 37"/>
          <p:cNvSpPr/>
          <p:nvPr/>
        </p:nvSpPr>
        <p:spPr bwMode="auto">
          <a:xfrm>
            <a:off x="7889103" y="2264658"/>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3</a:t>
            </a:r>
          </a:p>
        </p:txBody>
      </p:sp>
      <p:sp>
        <p:nvSpPr>
          <p:cNvPr id="39" name="Oval 38"/>
          <p:cNvSpPr/>
          <p:nvPr/>
        </p:nvSpPr>
        <p:spPr bwMode="auto">
          <a:xfrm>
            <a:off x="10991785" y="3834312"/>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9</a:t>
            </a:r>
          </a:p>
        </p:txBody>
      </p:sp>
      <p:sp>
        <p:nvSpPr>
          <p:cNvPr id="40" name="Oval 39"/>
          <p:cNvSpPr/>
          <p:nvPr/>
        </p:nvSpPr>
        <p:spPr bwMode="auto">
          <a:xfrm>
            <a:off x="7889103" y="5357984"/>
            <a:ext cx="228070" cy="2280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900" dirty="0">
                <a:gradFill>
                  <a:gsLst>
                    <a:gs pos="0">
                      <a:srgbClr val="FFFFFF"/>
                    </a:gs>
                    <a:gs pos="100000">
                      <a:srgbClr val="FFFFFF"/>
                    </a:gs>
                  </a:gsLst>
                  <a:lin ang="5400000" scaled="0"/>
                </a:gradFill>
                <a:latin typeface="Arial"/>
                <a:ea typeface="Segoe UI" pitchFamily="34" charset="0"/>
                <a:cs typeface="Arial"/>
              </a:rPr>
              <a:t>5</a:t>
            </a:r>
          </a:p>
        </p:txBody>
      </p:sp>
    </p:spTree>
    <p:extLst>
      <p:ext uri="{BB962C8B-B14F-4D97-AF65-F5344CB8AC3E}">
        <p14:creationId xmlns:p14="http://schemas.microsoft.com/office/powerpoint/2010/main" val="33124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269240" y="1123154"/>
            <a:ext cx="11514722" cy="1826523"/>
          </a:xfrm>
        </p:spPr>
        <p:txBody>
          <a:bodyPr wrap="square">
            <a:normAutofit/>
          </a:bodyPr>
          <a:lstStyle/>
          <a:p>
            <a:pPr>
              <a:lnSpc>
                <a:spcPct val="100000"/>
              </a:lnSpc>
              <a:spcBef>
                <a:spcPts val="1200"/>
              </a:spcBef>
            </a:pPr>
            <a:r>
              <a:rPr lang="en-GB" sz="2400" dirty="0"/>
              <a:t>All day wearable device</a:t>
            </a:r>
          </a:p>
          <a:p>
            <a:pPr>
              <a:lnSpc>
                <a:spcPct val="100000"/>
              </a:lnSpc>
              <a:spcBef>
                <a:spcPts val="1200"/>
              </a:spcBef>
            </a:pPr>
            <a:r>
              <a:rPr lang="en-GB" sz="2400" dirty="0"/>
              <a:t>Live healthier, be more productive</a:t>
            </a:r>
          </a:p>
          <a:p>
            <a:pPr>
              <a:lnSpc>
                <a:spcPct val="100000"/>
              </a:lnSpc>
              <a:spcBef>
                <a:spcPts val="1200"/>
              </a:spcBef>
            </a:pPr>
            <a:r>
              <a:rPr lang="en-GB" sz="2400" dirty="0"/>
              <a:t>Stay connected at a glance</a:t>
            </a:r>
          </a:p>
          <a:p>
            <a:pPr>
              <a:lnSpc>
                <a:spcPct val="100000"/>
              </a:lnSpc>
              <a:spcBef>
                <a:spcPts val="1200"/>
              </a:spcBef>
            </a:pPr>
            <a:endParaRPr lang="en-GB" sz="2400" dirty="0"/>
          </a:p>
          <a:p>
            <a:pPr>
              <a:lnSpc>
                <a:spcPct val="100000"/>
              </a:lnSpc>
              <a:spcBef>
                <a:spcPts val="1200"/>
              </a:spcBef>
            </a:pPr>
            <a:endParaRPr lang="en-GB" sz="2400" dirty="0"/>
          </a:p>
        </p:txBody>
      </p:sp>
      <p:sp>
        <p:nvSpPr>
          <p:cNvPr id="3" name="Title 2"/>
          <p:cNvSpPr>
            <a:spLocks noGrp="1"/>
          </p:cNvSpPr>
          <p:nvPr>
            <p:ph type="title"/>
          </p:nvPr>
        </p:nvSpPr>
        <p:spPr/>
        <p:txBody>
          <a:bodyPr/>
          <a:lstStyle/>
          <a:p>
            <a:r>
              <a:rPr lang="en-GB" b="0" dirty="0"/>
              <a:t>Microsoft Band</a:t>
            </a:r>
          </a:p>
        </p:txBody>
      </p:sp>
      <p:pic>
        <p:nvPicPr>
          <p:cNvPr id="6" name="Picture 5"/>
          <p:cNvPicPr>
            <a:picLocks noChangeAspect="1"/>
          </p:cNvPicPr>
          <p:nvPr/>
        </p:nvPicPr>
        <p:blipFill>
          <a:blip r:embed="rId3"/>
          <a:stretch>
            <a:fillRect/>
          </a:stretch>
        </p:blipFill>
        <p:spPr>
          <a:xfrm>
            <a:off x="5787897" y="3126658"/>
            <a:ext cx="6134865" cy="3439243"/>
          </a:xfrm>
          <a:prstGeom prst="rect">
            <a:avLst/>
          </a:prstGeom>
        </p:spPr>
      </p:pic>
      <p:sp>
        <p:nvSpPr>
          <p:cNvPr id="4" name="Text Placeholder 3"/>
          <p:cNvSpPr>
            <a:spLocks noGrp="1"/>
          </p:cNvSpPr>
          <p:nvPr>
            <p:ph type="body" sz="quarter" idx="13"/>
          </p:nvPr>
        </p:nvSpPr>
        <p:spPr/>
        <p:txBody>
          <a:bodyPr/>
          <a:lstStyle/>
          <a:p>
            <a:endParaRPr lang="en-GB" dirty="0"/>
          </a:p>
        </p:txBody>
      </p:sp>
      <p:pic>
        <p:nvPicPr>
          <p:cNvPr id="5" name="Picture 4"/>
          <p:cNvPicPr>
            <a:picLocks noChangeAspect="1"/>
          </p:cNvPicPr>
          <p:nvPr/>
        </p:nvPicPr>
        <p:blipFill>
          <a:blip r:embed="rId4"/>
          <a:stretch>
            <a:fillRect/>
          </a:stretch>
        </p:blipFill>
        <p:spPr>
          <a:xfrm>
            <a:off x="268816" y="3126658"/>
            <a:ext cx="5350308" cy="3439243"/>
          </a:xfrm>
          <a:prstGeom prst="rect">
            <a:avLst/>
          </a:prstGeom>
        </p:spPr>
      </p:pic>
      <p:pic>
        <p:nvPicPr>
          <p:cNvPr id="10" name="Picture 9"/>
          <p:cNvPicPr>
            <a:picLocks noChangeAspect="1"/>
          </p:cNvPicPr>
          <p:nvPr/>
        </p:nvPicPr>
        <p:blipFill>
          <a:blip r:embed="rId5"/>
          <a:stretch>
            <a:fillRect/>
          </a:stretch>
        </p:blipFill>
        <p:spPr>
          <a:xfrm>
            <a:off x="6968306" y="544536"/>
            <a:ext cx="4095750" cy="2057400"/>
          </a:xfrm>
          <a:prstGeom prst="rect">
            <a:avLst/>
          </a:prstGeom>
        </p:spPr>
      </p:pic>
    </p:spTree>
    <p:extLst>
      <p:ext uri="{BB962C8B-B14F-4D97-AF65-F5344CB8AC3E}">
        <p14:creationId xmlns:p14="http://schemas.microsoft.com/office/powerpoint/2010/main" val="181631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15051" y="1187620"/>
            <a:ext cx="9182562" cy="5406875"/>
          </a:xfrm>
          <a:prstGeom prst="rect">
            <a:avLst/>
          </a:prstGeom>
        </p:spPr>
      </p:pic>
      <p:sp>
        <p:nvSpPr>
          <p:cNvPr id="11" name="Title 10"/>
          <p:cNvSpPr>
            <a:spLocks noGrp="1"/>
          </p:cNvSpPr>
          <p:nvPr>
            <p:ph type="title"/>
          </p:nvPr>
        </p:nvSpPr>
        <p:spPr/>
        <p:txBody>
          <a:bodyPr/>
          <a:lstStyle/>
          <a:p>
            <a:r>
              <a:rPr lang="en-GB" b="0" dirty="0"/>
              <a:t>Microsoft Health app</a:t>
            </a:r>
          </a:p>
        </p:txBody>
      </p:sp>
    </p:spTree>
    <p:extLst>
      <p:ext uri="{BB962C8B-B14F-4D97-AF65-F5344CB8AC3E}">
        <p14:creationId xmlns:p14="http://schemas.microsoft.com/office/powerpoint/2010/main" val="4154374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5488"/>
            <a:ext cx="10792050" cy="369700"/>
          </a:xfrm>
        </p:spPr>
        <p:txBody>
          <a:bodyPr/>
          <a:lstStyle/>
          <a:p>
            <a:r>
              <a:rPr lang="en-GB" sz="4400" b="0" dirty="0">
                <a:solidFill>
                  <a:schemeClr val="accent1"/>
                </a:solidFill>
              </a:rPr>
              <a:t>Microsoft Health API Preview</a:t>
            </a:r>
          </a:p>
        </p:txBody>
      </p:sp>
      <p:sp>
        <p:nvSpPr>
          <p:cNvPr id="8" name="TextBox 7"/>
          <p:cNvSpPr txBox="1"/>
          <p:nvPr/>
        </p:nvSpPr>
        <p:spPr>
          <a:xfrm>
            <a:off x="4001104" y="6417649"/>
            <a:ext cx="4259765" cy="470898"/>
          </a:xfrm>
          <a:prstGeom prst="rect">
            <a:avLst/>
          </a:prstGeom>
          <a:noFill/>
        </p:spPr>
        <p:txBody>
          <a:bodyPr wrap="square" lIns="137160" tIns="109728" rIns="137160" bIns="109728" rtlCol="0">
            <a:spAutoFit/>
          </a:bodyPr>
          <a:lstStyle/>
          <a:p>
            <a:pPr>
              <a:lnSpc>
                <a:spcPct val="90000"/>
              </a:lnSpc>
              <a:spcBef>
                <a:spcPts val="600"/>
              </a:spcBef>
            </a:pPr>
            <a:r>
              <a:rPr lang="en-GB" dirty="0">
                <a:hlinkClick r:id="rId3"/>
              </a:rPr>
              <a:t>https://dashboard.microsofthealth.com</a:t>
            </a:r>
            <a:r>
              <a:rPr lang="en-GB" dirty="0"/>
              <a:t> </a:t>
            </a:r>
          </a:p>
        </p:txBody>
      </p:sp>
      <p:pic>
        <p:nvPicPr>
          <p:cNvPr id="4" name="Picture 3"/>
          <p:cNvPicPr>
            <a:picLocks noChangeAspect="1"/>
          </p:cNvPicPr>
          <p:nvPr/>
        </p:nvPicPr>
        <p:blipFill>
          <a:blip r:embed="rId4"/>
          <a:stretch>
            <a:fillRect/>
          </a:stretch>
        </p:blipFill>
        <p:spPr>
          <a:xfrm>
            <a:off x="1596595" y="994985"/>
            <a:ext cx="8346329" cy="5422664"/>
          </a:xfrm>
          <a:prstGeom prst="rect">
            <a:avLst/>
          </a:prstGeom>
        </p:spPr>
      </p:pic>
    </p:spTree>
    <p:extLst>
      <p:ext uri="{BB962C8B-B14F-4D97-AF65-F5344CB8AC3E}">
        <p14:creationId xmlns:p14="http://schemas.microsoft.com/office/powerpoint/2010/main" val="271190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GB" dirty="0"/>
          </a:p>
          <a:p>
            <a:endParaRPr lang="en-GB" dirty="0"/>
          </a:p>
        </p:txBody>
      </p:sp>
      <p:sp>
        <p:nvSpPr>
          <p:cNvPr id="3" name="Title 2"/>
          <p:cNvSpPr>
            <a:spLocks noGrp="1"/>
          </p:cNvSpPr>
          <p:nvPr>
            <p:ph type="title"/>
          </p:nvPr>
        </p:nvSpPr>
        <p:spPr/>
        <p:txBody>
          <a:bodyPr/>
          <a:lstStyle/>
          <a:p>
            <a:r>
              <a:rPr lang="en-GB" b="0" dirty="0"/>
              <a:t>Microsoft Band SDK</a:t>
            </a:r>
            <a:endParaRPr lang="en-GB" dirty="0"/>
          </a:p>
        </p:txBody>
      </p:sp>
      <p:sp>
        <p:nvSpPr>
          <p:cNvPr id="4" name="Text Placeholder 3"/>
          <p:cNvSpPr>
            <a:spLocks noGrp="1"/>
          </p:cNvSpPr>
          <p:nvPr>
            <p:ph type="body" sz="quarter" idx="13"/>
          </p:nvPr>
        </p:nvSpPr>
        <p:spPr/>
        <p:txBody>
          <a:bodyPr/>
          <a:lstStyle/>
          <a:p>
            <a:endParaRPr lang="en-GB"/>
          </a:p>
        </p:txBody>
      </p:sp>
      <p:grpSp>
        <p:nvGrpSpPr>
          <p:cNvPr id="9" name="Group 8"/>
          <p:cNvGrpSpPr/>
          <p:nvPr/>
        </p:nvGrpSpPr>
        <p:grpSpPr>
          <a:xfrm>
            <a:off x="268816" y="1997217"/>
            <a:ext cx="3609975" cy="3760118"/>
            <a:chOff x="419019" y="1982318"/>
            <a:chExt cx="3609975" cy="3760118"/>
          </a:xfrm>
        </p:grpSpPr>
        <p:pic>
          <p:nvPicPr>
            <p:cNvPr id="6" name="Picture 5"/>
            <p:cNvPicPr>
              <a:picLocks noChangeAspect="1"/>
            </p:cNvPicPr>
            <p:nvPr/>
          </p:nvPicPr>
          <p:blipFill>
            <a:blip r:embed="rId3"/>
            <a:stretch>
              <a:fillRect/>
            </a:stretch>
          </p:blipFill>
          <p:spPr>
            <a:xfrm>
              <a:off x="419019" y="2656336"/>
              <a:ext cx="3609975" cy="3086100"/>
            </a:xfrm>
            <a:prstGeom prst="rect">
              <a:avLst/>
            </a:prstGeom>
          </p:spPr>
        </p:pic>
        <p:sp>
          <p:nvSpPr>
            <p:cNvPr id="8" name="Rectangle 7"/>
            <p:cNvSpPr/>
            <p:nvPr/>
          </p:nvSpPr>
          <p:spPr>
            <a:xfrm>
              <a:off x="927657" y="1982318"/>
              <a:ext cx="2592697" cy="523220"/>
            </a:xfrm>
            <a:prstGeom prst="rect">
              <a:avLst/>
            </a:prstGeom>
          </p:spPr>
          <p:txBody>
            <a:bodyPr wrap="none">
              <a:spAutoFit/>
            </a:bodyPr>
            <a:lstStyle/>
            <a:p>
              <a:r>
                <a:rPr lang="en-GB" sz="2800" dirty="0"/>
                <a:t>Create your tile</a:t>
              </a:r>
            </a:p>
          </p:txBody>
        </p:sp>
      </p:grpSp>
      <p:grpSp>
        <p:nvGrpSpPr>
          <p:cNvPr id="12" name="Group 11"/>
          <p:cNvGrpSpPr/>
          <p:nvPr/>
        </p:nvGrpSpPr>
        <p:grpSpPr>
          <a:xfrm>
            <a:off x="4080194" y="1997217"/>
            <a:ext cx="3533775" cy="3863862"/>
            <a:chOff x="4314202" y="1982318"/>
            <a:chExt cx="3533775" cy="3863862"/>
          </a:xfrm>
        </p:grpSpPr>
        <p:pic>
          <p:nvPicPr>
            <p:cNvPr id="7" name="Picture 6"/>
            <p:cNvPicPr>
              <a:picLocks noChangeAspect="1"/>
            </p:cNvPicPr>
            <p:nvPr/>
          </p:nvPicPr>
          <p:blipFill>
            <a:blip r:embed="rId4"/>
            <a:stretch>
              <a:fillRect/>
            </a:stretch>
          </p:blipFill>
          <p:spPr>
            <a:xfrm>
              <a:off x="4314202" y="2655305"/>
              <a:ext cx="3533775" cy="3190875"/>
            </a:xfrm>
            <a:prstGeom prst="rect">
              <a:avLst/>
            </a:prstGeom>
          </p:spPr>
        </p:pic>
        <p:sp>
          <p:nvSpPr>
            <p:cNvPr id="11" name="Rectangle 10"/>
            <p:cNvSpPr/>
            <p:nvPr/>
          </p:nvSpPr>
          <p:spPr>
            <a:xfrm>
              <a:off x="4346384" y="1982318"/>
              <a:ext cx="3469411" cy="523220"/>
            </a:xfrm>
            <a:prstGeom prst="rect">
              <a:avLst/>
            </a:prstGeom>
          </p:spPr>
          <p:txBody>
            <a:bodyPr wrap="none">
              <a:spAutoFit/>
            </a:bodyPr>
            <a:lstStyle/>
            <a:p>
              <a:r>
                <a:rPr lang="en-GB" sz="2800" dirty="0"/>
                <a:t>Personalize your app</a:t>
              </a:r>
            </a:p>
          </p:txBody>
        </p:sp>
      </p:grpSp>
      <p:grpSp>
        <p:nvGrpSpPr>
          <p:cNvPr id="15" name="Group 14"/>
          <p:cNvGrpSpPr/>
          <p:nvPr/>
        </p:nvGrpSpPr>
        <p:grpSpPr>
          <a:xfrm>
            <a:off x="7853984" y="1997217"/>
            <a:ext cx="3914775" cy="3950618"/>
            <a:chOff x="8133185" y="1981287"/>
            <a:chExt cx="3914775" cy="3950618"/>
          </a:xfrm>
        </p:grpSpPr>
        <p:pic>
          <p:nvPicPr>
            <p:cNvPr id="5" name="Picture 4"/>
            <p:cNvPicPr>
              <a:picLocks noChangeAspect="1"/>
            </p:cNvPicPr>
            <p:nvPr/>
          </p:nvPicPr>
          <p:blipFill>
            <a:blip r:embed="rId5"/>
            <a:stretch>
              <a:fillRect/>
            </a:stretch>
          </p:blipFill>
          <p:spPr>
            <a:xfrm>
              <a:off x="8133185" y="2655305"/>
              <a:ext cx="3914775" cy="3276600"/>
            </a:xfrm>
            <a:prstGeom prst="rect">
              <a:avLst/>
            </a:prstGeom>
          </p:spPr>
        </p:pic>
        <p:sp>
          <p:nvSpPr>
            <p:cNvPr id="14" name="Rectangle 13"/>
            <p:cNvSpPr/>
            <p:nvPr/>
          </p:nvSpPr>
          <p:spPr>
            <a:xfrm>
              <a:off x="8830034" y="1981287"/>
              <a:ext cx="2647391" cy="523220"/>
            </a:xfrm>
            <a:prstGeom prst="rect">
              <a:avLst/>
            </a:prstGeom>
          </p:spPr>
          <p:txBody>
            <a:bodyPr wrap="none">
              <a:spAutoFit/>
            </a:bodyPr>
            <a:lstStyle/>
            <a:p>
              <a:r>
                <a:rPr lang="en-GB" sz="2800" b="1" dirty="0">
                  <a:solidFill>
                    <a:schemeClr val="accent1"/>
                  </a:solidFill>
                </a:rPr>
                <a:t>Access sensors</a:t>
              </a:r>
            </a:p>
          </p:txBody>
        </p:sp>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3984" y="285850"/>
            <a:ext cx="3115326" cy="902286"/>
          </a:xfrm>
          <a:prstGeom prst="rect">
            <a:avLst/>
          </a:prstGeom>
        </p:spPr>
      </p:pic>
    </p:spTree>
    <p:extLst>
      <p:ext uri="{BB962C8B-B14F-4D97-AF65-F5344CB8AC3E}">
        <p14:creationId xmlns:p14="http://schemas.microsoft.com/office/powerpoint/2010/main" val="108820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0" dirty="0"/>
              <a:t>Universal Window Platform App</a:t>
            </a:r>
          </a:p>
        </p:txBody>
      </p:sp>
      <p:pic>
        <p:nvPicPr>
          <p:cNvPr id="6" name="Picture 5"/>
          <p:cNvPicPr>
            <a:picLocks noChangeAspect="1"/>
          </p:cNvPicPr>
          <p:nvPr/>
        </p:nvPicPr>
        <p:blipFill>
          <a:blip r:embed="rId3"/>
          <a:stretch>
            <a:fillRect/>
          </a:stretch>
        </p:blipFill>
        <p:spPr>
          <a:xfrm>
            <a:off x="490537" y="1528762"/>
            <a:ext cx="11210925" cy="4105275"/>
          </a:xfrm>
          <a:prstGeom prst="rect">
            <a:avLst/>
          </a:prstGeom>
        </p:spPr>
      </p:pic>
    </p:spTree>
    <p:extLst>
      <p:ext uri="{BB962C8B-B14F-4D97-AF65-F5344CB8AC3E}">
        <p14:creationId xmlns:p14="http://schemas.microsoft.com/office/powerpoint/2010/main" val="17495681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4243</TotalTime>
  <Words>1130</Words>
  <Application>Microsoft Office PowerPoint</Application>
  <PresentationFormat>Widescreen</PresentationFormat>
  <Paragraphs>203</Paragraphs>
  <Slides>20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Consolas</vt:lpstr>
      <vt:lpstr>Segoe UI</vt:lpstr>
      <vt:lpstr>Segoe UI Light</vt:lpstr>
      <vt:lpstr>Segoe UI Pro</vt:lpstr>
      <vt:lpstr>Segoe UI Semibold</vt:lpstr>
      <vt:lpstr>Times New Roman</vt:lpstr>
      <vt:lpstr>Wingdings</vt:lpstr>
      <vt:lpstr>1_Windows Threshold</vt:lpstr>
      <vt:lpstr>PowerPoint Presentation</vt:lpstr>
      <vt:lpstr>PowerPoint Presentation</vt:lpstr>
      <vt:lpstr>PowerPoint Presentation</vt:lpstr>
      <vt:lpstr>Packed With Sensors</vt:lpstr>
      <vt:lpstr>Microsoft Band</vt:lpstr>
      <vt:lpstr>Microsoft Health app</vt:lpstr>
      <vt:lpstr>Microsoft Health API Preview</vt:lpstr>
      <vt:lpstr>Microsoft Band SDK</vt:lpstr>
      <vt:lpstr>Universal Window Platform App</vt:lpstr>
      <vt:lpstr>Programming Model</vt:lpstr>
      <vt:lpstr>PowerPoint Presentation</vt:lpstr>
      <vt:lpstr>    Band on the Run   Cloud</vt:lpstr>
      <vt:lpstr>Azure IoT Hub</vt:lpstr>
      <vt:lpstr>Consumer Groups</vt:lpstr>
      <vt:lpstr>Azure Streaming Analytics</vt:lpstr>
      <vt:lpstr>Windowing Concepts</vt:lpstr>
      <vt:lpstr>Azure Portal</vt:lpstr>
      <vt:lpstr>Power BI</vt:lpstr>
      <vt:lpstr>Band on the Run @ GitHub</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Daukintis</dc:creator>
  <cp:lastModifiedBy>David Gristwood</cp:lastModifiedBy>
  <cp:revision>100</cp:revision>
  <dcterms:created xsi:type="dcterms:W3CDTF">2015-06-08T11:14:25Z</dcterms:created>
  <dcterms:modified xsi:type="dcterms:W3CDTF">2016-04-20T10:03:28Z</dcterms:modified>
</cp:coreProperties>
</file>